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c6c8b445ce_0_15: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c6c8b445ce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992767"/>
            <a:ext cx="8520600" cy="273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3778833"/>
            <a:ext cx="8520600" cy="10569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474833"/>
            <a:ext cx="8520600" cy="26181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4202967"/>
            <a:ext cx="8520600" cy="17343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867800"/>
            <a:ext cx="8520600" cy="11223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536633"/>
            <a:ext cx="8520600" cy="4555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536633"/>
            <a:ext cx="3999900" cy="4555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536633"/>
            <a:ext cx="3999900" cy="4555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593367"/>
            <a:ext cx="8520600" cy="7635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740800"/>
            <a:ext cx="2808000" cy="1007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852800"/>
            <a:ext cx="2808000" cy="42393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600200"/>
            <a:ext cx="6367800" cy="54543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644233"/>
            <a:ext cx="4045200" cy="19764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3737433"/>
            <a:ext cx="4045200" cy="16467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965433"/>
            <a:ext cx="3837000" cy="49269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5640767"/>
            <a:ext cx="5998800" cy="8067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6217622"/>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775650" y="171083"/>
            <a:ext cx="7592700" cy="369300"/>
          </a:xfrm>
          <a:prstGeom prst="rect">
            <a:avLst/>
          </a:prstGeom>
          <a:noFill/>
          <a:ln>
            <a:noFill/>
          </a:ln>
        </p:spPr>
        <p:txBody>
          <a:bodyPr anchorCtr="0" anchor="t" bIns="91425" lIns="91425" spcFirstLastPara="1" rIns="91425" wrap="square" tIns="91425">
            <a:spAutoFit/>
          </a:bodyPr>
          <a:lstStyle/>
          <a:p>
            <a:pPr indent="0" lvl="0" marL="0" rtl="0" algn="ctr">
              <a:lnSpc>
                <a:spcPct val="107916"/>
              </a:lnSpc>
              <a:spcBef>
                <a:spcPts val="0"/>
              </a:spcBef>
              <a:spcAft>
                <a:spcPts val="800"/>
              </a:spcAft>
              <a:buClr>
                <a:schemeClr val="dk1"/>
              </a:buClr>
              <a:buSzPts val="1100"/>
              <a:buFont typeface="Arial"/>
              <a:buNone/>
            </a:pPr>
            <a:r>
              <a:rPr b="1" lang="es" sz="1200">
                <a:solidFill>
                  <a:schemeClr val="dk1"/>
                </a:solidFill>
                <a:latin typeface="Calibri"/>
                <a:ea typeface="Calibri"/>
                <a:cs typeface="Calibri"/>
                <a:sym typeface="Calibri"/>
              </a:rPr>
              <a:t>Carolyn B. Parker Elementary Title 1 Home School Compact 2023-2024</a:t>
            </a:r>
            <a:endParaRPr sz="1000">
              <a:latin typeface="Calibri"/>
              <a:ea typeface="Calibri"/>
              <a:cs typeface="Calibri"/>
              <a:sym typeface="Calibri"/>
            </a:endParaRPr>
          </a:p>
        </p:txBody>
      </p:sp>
      <p:sp>
        <p:nvSpPr>
          <p:cNvPr id="55" name="Google Shape;55;p13"/>
          <p:cNvSpPr txBox="1"/>
          <p:nvPr/>
        </p:nvSpPr>
        <p:spPr>
          <a:xfrm>
            <a:off x="335750" y="429067"/>
            <a:ext cx="8745000" cy="622200"/>
          </a:xfrm>
          <a:prstGeom prst="rect">
            <a:avLst/>
          </a:prstGeom>
          <a:noFill/>
          <a:ln>
            <a:noFill/>
          </a:ln>
        </p:spPr>
        <p:txBody>
          <a:bodyPr anchorCtr="0" anchor="t" bIns="91425" lIns="91425" spcFirstLastPara="1" rIns="91425" wrap="square" tIns="91425">
            <a:spAutoFit/>
          </a:bodyPr>
          <a:lstStyle/>
          <a:p>
            <a:pPr indent="0" lvl="0" marL="0" rtl="0" algn="l">
              <a:lnSpc>
                <a:spcPct val="107916"/>
              </a:lnSpc>
              <a:spcBef>
                <a:spcPts val="0"/>
              </a:spcBef>
              <a:spcAft>
                <a:spcPts val="800"/>
              </a:spcAft>
              <a:buClr>
                <a:schemeClr val="dk1"/>
              </a:buClr>
              <a:buSzPts val="1100"/>
              <a:buFont typeface="Arial"/>
              <a:buNone/>
            </a:pPr>
            <a:r>
              <a:rPr lang="es" sz="900" u="sng">
                <a:solidFill>
                  <a:schemeClr val="dk1"/>
                </a:solidFill>
                <a:latin typeface="Calibri"/>
                <a:ea typeface="Calibri"/>
                <a:cs typeface="Calibri"/>
                <a:sym typeface="Calibri"/>
              </a:rPr>
              <a:t>Parker  Elementary</a:t>
            </a:r>
            <a:r>
              <a:rPr lang="es" sz="900">
                <a:solidFill>
                  <a:schemeClr val="dk1"/>
                </a:solidFill>
                <a:latin typeface="Calibri"/>
                <a:ea typeface="Calibri"/>
                <a:cs typeface="Calibri"/>
                <a:sym typeface="Calibri"/>
              </a:rPr>
              <a:t> </a:t>
            </a:r>
            <a:r>
              <a:rPr i="1" lang="es" sz="900">
                <a:solidFill>
                  <a:schemeClr val="dk1"/>
                </a:solidFill>
                <a:latin typeface="Calibri"/>
                <a:ea typeface="Calibri"/>
                <a:cs typeface="Calibri"/>
                <a:sym typeface="Calibri"/>
              </a:rPr>
              <a:t>and the parents of students participating in activities, services, and programs funded by Title 1, Part A of the Elementary and Secondary Education Act (ESEA) agree that this compact outlines how the families, the entire school staff, and the students will share the responsibility for improved student academic achievements and the means by which the school and families will build and develop a partnership that will help children achieve the state’s high standards.</a:t>
            </a:r>
            <a:endParaRPr sz="1100">
              <a:latin typeface="Calibri"/>
              <a:ea typeface="Calibri"/>
              <a:cs typeface="Calibri"/>
              <a:sym typeface="Calibri"/>
            </a:endParaRPr>
          </a:p>
        </p:txBody>
      </p:sp>
      <p:sp>
        <p:nvSpPr>
          <p:cNvPr id="56" name="Google Shape;56;p13"/>
          <p:cNvSpPr txBox="1"/>
          <p:nvPr/>
        </p:nvSpPr>
        <p:spPr>
          <a:xfrm>
            <a:off x="-99900" y="881250"/>
            <a:ext cx="4671900" cy="5626500"/>
          </a:xfrm>
          <a:prstGeom prst="rect">
            <a:avLst/>
          </a:prstGeom>
          <a:noFill/>
          <a:ln>
            <a:noFill/>
          </a:ln>
        </p:spPr>
        <p:txBody>
          <a:bodyPr anchorCtr="0" anchor="t" bIns="91425" lIns="91425" spcFirstLastPara="1" rIns="91425" wrap="square" tIns="91425">
            <a:spAutoFit/>
          </a:bodyPr>
          <a:lstStyle/>
          <a:p>
            <a:pPr indent="0" lvl="0" marL="0" rtl="0" algn="l">
              <a:lnSpc>
                <a:spcPct val="107916"/>
              </a:lnSpc>
              <a:spcBef>
                <a:spcPts val="0"/>
              </a:spcBef>
              <a:spcAft>
                <a:spcPts val="0"/>
              </a:spcAft>
              <a:buClr>
                <a:schemeClr val="dk1"/>
              </a:buClr>
              <a:buSzPts val="1100"/>
              <a:buFont typeface="Arial"/>
              <a:buNone/>
            </a:pPr>
            <a:r>
              <a:rPr b="1" lang="es" sz="900">
                <a:solidFill>
                  <a:schemeClr val="dk1"/>
                </a:solidFill>
                <a:latin typeface="Calibri"/>
                <a:ea typeface="Calibri"/>
                <a:cs typeface="Calibri"/>
                <a:sym typeface="Calibri"/>
              </a:rPr>
              <a:t>     </a:t>
            </a:r>
            <a:r>
              <a:rPr b="1" lang="es" sz="800">
                <a:solidFill>
                  <a:schemeClr val="dk1"/>
                </a:solidFill>
                <a:latin typeface="Calibri"/>
                <a:ea typeface="Calibri"/>
                <a:cs typeface="Calibri"/>
                <a:sym typeface="Calibri"/>
              </a:rPr>
              <a:t>   </a:t>
            </a:r>
            <a:r>
              <a:rPr b="1" lang="es" sz="900">
                <a:solidFill>
                  <a:schemeClr val="dk1"/>
                </a:solidFill>
                <a:latin typeface="Calibri"/>
                <a:ea typeface="Calibri"/>
                <a:cs typeface="Calibri"/>
                <a:sym typeface="Calibri"/>
              </a:rPr>
              <a:t>  </a:t>
            </a:r>
            <a:r>
              <a:rPr b="1" lang="es" sz="900" u="sng">
                <a:solidFill>
                  <a:schemeClr val="dk1"/>
                </a:solidFill>
                <a:latin typeface="Calibri"/>
                <a:ea typeface="Calibri"/>
                <a:cs typeface="Calibri"/>
                <a:sym typeface="Calibri"/>
              </a:rPr>
              <a:t>School Responsibilities</a:t>
            </a:r>
            <a:r>
              <a:rPr b="1" lang="es" sz="900">
                <a:solidFill>
                  <a:schemeClr val="dk1"/>
                </a:solidFill>
                <a:latin typeface="Calibri"/>
                <a:ea typeface="Calibri"/>
                <a:cs typeface="Calibri"/>
                <a:sym typeface="Calibri"/>
              </a:rPr>
              <a:t>:  Parker Elementary administration and staff will</a:t>
            </a:r>
            <a:endParaRPr sz="900">
              <a:solidFill>
                <a:schemeClr val="dk1"/>
              </a:solidFill>
              <a:latin typeface="Calibri"/>
              <a:ea typeface="Calibri"/>
              <a:cs typeface="Calibri"/>
              <a:sym typeface="Calibri"/>
            </a:endParaRPr>
          </a:p>
          <a:p>
            <a:pPr indent="-285750" lvl="0" marL="457200" rtl="0" algn="l">
              <a:lnSpc>
                <a:spcPct val="115000"/>
              </a:lnSpc>
              <a:spcBef>
                <a:spcPts val="0"/>
              </a:spcBef>
              <a:spcAft>
                <a:spcPts val="0"/>
              </a:spcAft>
              <a:buClr>
                <a:schemeClr val="dk1"/>
              </a:buClr>
              <a:buSzPts val="900"/>
              <a:buFont typeface="Calibri"/>
              <a:buChar char="●"/>
            </a:pPr>
            <a:r>
              <a:rPr lang="es" sz="900">
                <a:solidFill>
                  <a:schemeClr val="dk1"/>
                </a:solidFill>
                <a:latin typeface="Calibri"/>
                <a:ea typeface="Calibri"/>
                <a:cs typeface="Calibri"/>
                <a:sym typeface="Calibri"/>
              </a:rPr>
              <a:t>Provide to families, in a timely manner, information about Title 1, Part A programs, including a description and explanation of the school’s curriculum and forms of academic assessment used to measure children’s progress, and the expected proficiency levels. This information will be provided in an understandable form, including alternative formats, upon the request of parents with disabilities, and, when possible, in a language that parents and families can understand. These will be provided through the daily planner, emails, phone calls, weekly take-home folders, online, interim progress reports, report cards (including ESE Progress Notes) and regularly scheduled conferences </a:t>
            </a:r>
            <a:endParaRPr sz="900">
              <a:solidFill>
                <a:schemeClr val="dk1"/>
              </a:solidFill>
              <a:latin typeface="Calibri"/>
              <a:ea typeface="Calibri"/>
              <a:cs typeface="Calibri"/>
              <a:sym typeface="Calibri"/>
            </a:endParaRPr>
          </a:p>
          <a:p>
            <a:pPr indent="-285750" lvl="0" marL="457200" rtl="0" algn="l">
              <a:lnSpc>
                <a:spcPct val="115000"/>
              </a:lnSpc>
              <a:spcBef>
                <a:spcPts val="0"/>
              </a:spcBef>
              <a:spcAft>
                <a:spcPts val="0"/>
              </a:spcAft>
              <a:buClr>
                <a:schemeClr val="dk1"/>
              </a:buClr>
              <a:buSzPts val="900"/>
              <a:buFont typeface="Calibri"/>
              <a:buChar char="●"/>
            </a:pPr>
            <a:r>
              <a:rPr lang="es" sz="900">
                <a:solidFill>
                  <a:schemeClr val="dk1"/>
                </a:solidFill>
                <a:latin typeface="Calibri"/>
                <a:ea typeface="Calibri"/>
                <a:cs typeface="Calibri"/>
                <a:sym typeface="Calibri"/>
              </a:rPr>
              <a:t>Provide information in Parent Resource Area of Media Center and online. </a:t>
            </a:r>
            <a:endParaRPr sz="900">
              <a:solidFill>
                <a:schemeClr val="dk1"/>
              </a:solidFill>
              <a:latin typeface="Calibri"/>
              <a:ea typeface="Calibri"/>
              <a:cs typeface="Calibri"/>
              <a:sym typeface="Calibri"/>
            </a:endParaRPr>
          </a:p>
          <a:p>
            <a:pPr indent="-285750" lvl="0" marL="457200" rtl="0" algn="l">
              <a:lnSpc>
                <a:spcPct val="115000"/>
              </a:lnSpc>
              <a:spcBef>
                <a:spcPts val="0"/>
              </a:spcBef>
              <a:spcAft>
                <a:spcPts val="0"/>
              </a:spcAft>
              <a:buClr>
                <a:schemeClr val="dk1"/>
              </a:buClr>
              <a:buSzPts val="900"/>
              <a:buFont typeface="Calibri"/>
              <a:buChar char="●"/>
            </a:pPr>
            <a:r>
              <a:rPr lang="es" sz="900">
                <a:solidFill>
                  <a:schemeClr val="dk1"/>
                </a:solidFill>
                <a:latin typeface="Calibri"/>
                <a:ea typeface="Calibri"/>
                <a:cs typeface="Calibri"/>
                <a:sym typeface="Calibri"/>
              </a:rPr>
              <a:t>Involve families in the planning, reviewing, and improvement of the school’s parental involvement policy and schoolwide program plan in an organized, ongoing, inclusive and timely way</a:t>
            </a:r>
            <a:endParaRPr sz="900">
              <a:solidFill>
                <a:schemeClr val="dk1"/>
              </a:solidFill>
              <a:latin typeface="Calibri"/>
              <a:ea typeface="Calibri"/>
              <a:cs typeface="Calibri"/>
              <a:sym typeface="Calibri"/>
            </a:endParaRPr>
          </a:p>
          <a:p>
            <a:pPr indent="-285750" lvl="0" marL="457200" rtl="0" algn="l">
              <a:lnSpc>
                <a:spcPct val="115000"/>
              </a:lnSpc>
              <a:spcBef>
                <a:spcPts val="100"/>
              </a:spcBef>
              <a:spcAft>
                <a:spcPts val="0"/>
              </a:spcAft>
              <a:buClr>
                <a:schemeClr val="dk1"/>
              </a:buClr>
              <a:buSzPts val="900"/>
              <a:buFont typeface="Calibri"/>
              <a:buChar char="●"/>
            </a:pPr>
            <a:r>
              <a:rPr lang="es" sz="900">
                <a:solidFill>
                  <a:schemeClr val="dk1"/>
                </a:solidFill>
                <a:latin typeface="Calibri"/>
                <a:ea typeface="Calibri"/>
                <a:cs typeface="Calibri"/>
                <a:sym typeface="Calibri"/>
              </a:rPr>
              <a:t>Hold parent-teacher conferences during which this compact will be discussed as it relates to the individual child’s achievement	                        </a:t>
            </a:r>
            <a:endParaRPr sz="900">
              <a:solidFill>
                <a:schemeClr val="dk1"/>
              </a:solidFill>
              <a:latin typeface="Calibri"/>
              <a:ea typeface="Calibri"/>
              <a:cs typeface="Calibri"/>
              <a:sym typeface="Calibri"/>
            </a:endParaRPr>
          </a:p>
          <a:p>
            <a:pPr indent="-285750" lvl="0" marL="457200" rtl="0" algn="l">
              <a:lnSpc>
                <a:spcPct val="115000"/>
              </a:lnSpc>
              <a:spcBef>
                <a:spcPts val="100"/>
              </a:spcBef>
              <a:spcAft>
                <a:spcPts val="0"/>
              </a:spcAft>
              <a:buClr>
                <a:schemeClr val="dk1"/>
              </a:buClr>
              <a:buSzPts val="900"/>
              <a:buFont typeface="Calibri"/>
              <a:buChar char="●"/>
            </a:pPr>
            <a:r>
              <a:rPr lang="es" sz="900">
                <a:solidFill>
                  <a:schemeClr val="dk1"/>
                </a:solidFill>
                <a:latin typeface="Calibri"/>
                <a:ea typeface="Calibri"/>
                <a:cs typeface="Calibri"/>
                <a:sym typeface="Calibri"/>
              </a:rPr>
              <a:t>Provide parents reasonable access to staff. Specifically, staff will be available for consultation with parents as follows: </a:t>
            </a:r>
            <a:endParaRPr sz="900">
              <a:solidFill>
                <a:schemeClr val="dk1"/>
              </a:solidFill>
              <a:latin typeface="Calibri"/>
              <a:ea typeface="Calibri"/>
              <a:cs typeface="Calibri"/>
              <a:sym typeface="Calibri"/>
            </a:endParaRPr>
          </a:p>
          <a:p>
            <a:pPr indent="-285750" lvl="1" marL="914400" rtl="0" algn="l">
              <a:lnSpc>
                <a:spcPct val="100000"/>
              </a:lnSpc>
              <a:spcBef>
                <a:spcPts val="100"/>
              </a:spcBef>
              <a:spcAft>
                <a:spcPts val="0"/>
              </a:spcAft>
              <a:buClr>
                <a:schemeClr val="dk1"/>
              </a:buClr>
              <a:buSzPts val="900"/>
              <a:buFont typeface="Calibri"/>
              <a:buChar char="o"/>
            </a:pPr>
            <a:r>
              <a:rPr lang="es" sz="900">
                <a:solidFill>
                  <a:schemeClr val="dk1"/>
                </a:solidFill>
                <a:latin typeface="Calibri"/>
                <a:ea typeface="Calibri"/>
                <a:cs typeface="Calibri"/>
                <a:sym typeface="Calibri"/>
              </a:rPr>
              <a:t>Staff </a:t>
            </a:r>
            <a:r>
              <a:rPr i="1" lang="es" sz="900">
                <a:solidFill>
                  <a:schemeClr val="dk1"/>
                </a:solidFill>
                <a:latin typeface="Calibri"/>
                <a:ea typeface="Calibri"/>
                <a:cs typeface="Calibri"/>
                <a:sym typeface="Calibri"/>
              </a:rPr>
              <a:t>will initiate</a:t>
            </a:r>
            <a:r>
              <a:rPr lang="es" sz="900">
                <a:solidFill>
                  <a:schemeClr val="dk1"/>
                </a:solidFill>
                <a:latin typeface="Calibri"/>
                <a:ea typeface="Calibri"/>
                <a:cs typeface="Calibri"/>
                <a:sym typeface="Calibri"/>
              </a:rPr>
              <a:t> parental contact via phone or conference during the </a:t>
            </a:r>
            <a:r>
              <a:rPr lang="es" sz="900" u="sng">
                <a:solidFill>
                  <a:schemeClr val="dk1"/>
                </a:solidFill>
                <a:latin typeface="Calibri"/>
                <a:ea typeface="Calibri"/>
                <a:cs typeface="Calibri"/>
                <a:sym typeface="Calibri"/>
              </a:rPr>
              <a:t>first nine weeks</a:t>
            </a:r>
            <a:endParaRPr sz="900">
              <a:solidFill>
                <a:schemeClr val="dk1"/>
              </a:solidFill>
              <a:latin typeface="Calibri"/>
              <a:ea typeface="Calibri"/>
              <a:cs typeface="Calibri"/>
              <a:sym typeface="Calibri"/>
            </a:endParaRPr>
          </a:p>
          <a:p>
            <a:pPr indent="-285750" lvl="1" marL="914400" rtl="0" algn="l">
              <a:lnSpc>
                <a:spcPct val="100000"/>
              </a:lnSpc>
              <a:spcBef>
                <a:spcPts val="0"/>
              </a:spcBef>
              <a:spcAft>
                <a:spcPts val="0"/>
              </a:spcAft>
              <a:buClr>
                <a:schemeClr val="dk1"/>
              </a:buClr>
              <a:buSzPts val="900"/>
              <a:buFont typeface="Calibri"/>
              <a:buChar char="o"/>
            </a:pPr>
            <a:r>
              <a:rPr lang="es" sz="900">
                <a:solidFill>
                  <a:schemeClr val="dk1"/>
                </a:solidFill>
                <a:latin typeface="Calibri"/>
                <a:ea typeface="Calibri"/>
                <a:cs typeface="Calibri"/>
                <a:sym typeface="Calibri"/>
              </a:rPr>
              <a:t>Staff will return parent phone calls or emails in a </a:t>
            </a:r>
            <a:r>
              <a:rPr lang="es" sz="900" u="sng">
                <a:solidFill>
                  <a:schemeClr val="dk1"/>
                </a:solidFill>
                <a:latin typeface="Calibri"/>
                <a:ea typeface="Calibri"/>
                <a:cs typeface="Calibri"/>
                <a:sym typeface="Calibri"/>
              </a:rPr>
              <a:t>prompt, timely manner</a:t>
            </a:r>
            <a:endParaRPr sz="900" u="sng">
              <a:solidFill>
                <a:schemeClr val="dk1"/>
              </a:solidFill>
              <a:latin typeface="Calibri"/>
              <a:ea typeface="Calibri"/>
              <a:cs typeface="Calibri"/>
              <a:sym typeface="Calibri"/>
            </a:endParaRPr>
          </a:p>
          <a:p>
            <a:pPr indent="-285750" lvl="1" marL="914400" rtl="0" algn="l">
              <a:lnSpc>
                <a:spcPct val="100000"/>
              </a:lnSpc>
              <a:spcBef>
                <a:spcPts val="0"/>
              </a:spcBef>
              <a:spcAft>
                <a:spcPts val="0"/>
              </a:spcAft>
              <a:buClr>
                <a:schemeClr val="dk1"/>
              </a:buClr>
              <a:buSzPts val="900"/>
              <a:buFont typeface="Calibri"/>
              <a:buChar char="o"/>
            </a:pPr>
            <a:r>
              <a:rPr lang="es" sz="900">
                <a:solidFill>
                  <a:schemeClr val="dk1"/>
                </a:solidFill>
                <a:latin typeface="Calibri"/>
                <a:ea typeface="Calibri"/>
                <a:cs typeface="Calibri"/>
                <a:sym typeface="Calibri"/>
              </a:rPr>
              <a:t>Appointments for conferences can be made through the teacher or school office</a:t>
            </a:r>
            <a:endParaRPr sz="900">
              <a:solidFill>
                <a:schemeClr val="dk1"/>
              </a:solidFill>
              <a:latin typeface="Calibri"/>
              <a:ea typeface="Calibri"/>
              <a:cs typeface="Calibri"/>
              <a:sym typeface="Calibri"/>
            </a:endParaRPr>
          </a:p>
          <a:p>
            <a:pPr indent="-285750" lvl="1" marL="914400" rtl="0" algn="l">
              <a:lnSpc>
                <a:spcPct val="100000"/>
              </a:lnSpc>
              <a:spcBef>
                <a:spcPts val="0"/>
              </a:spcBef>
              <a:spcAft>
                <a:spcPts val="0"/>
              </a:spcAft>
              <a:buClr>
                <a:schemeClr val="dk1"/>
              </a:buClr>
              <a:buSzPts val="900"/>
              <a:buFont typeface="Calibri"/>
              <a:buChar char="o"/>
            </a:pPr>
            <a:r>
              <a:rPr lang="es" sz="900">
                <a:solidFill>
                  <a:schemeClr val="dk1"/>
                </a:solidFill>
                <a:latin typeface="Calibri"/>
                <a:ea typeface="Calibri"/>
                <a:cs typeface="Calibri"/>
                <a:sym typeface="Calibri"/>
              </a:rPr>
              <a:t>Parents will be invited to volunteer in the classroom, attend field trips/performances</a:t>
            </a:r>
            <a:endParaRPr sz="900">
              <a:solidFill>
                <a:schemeClr val="dk1"/>
              </a:solidFill>
              <a:latin typeface="Calibri"/>
              <a:ea typeface="Calibri"/>
              <a:cs typeface="Calibri"/>
              <a:sym typeface="Calibri"/>
            </a:endParaRPr>
          </a:p>
          <a:p>
            <a:pPr indent="-285750" lvl="1" marL="914400" rtl="0" algn="l">
              <a:lnSpc>
                <a:spcPct val="100000"/>
              </a:lnSpc>
              <a:spcBef>
                <a:spcPts val="0"/>
              </a:spcBef>
              <a:spcAft>
                <a:spcPts val="0"/>
              </a:spcAft>
              <a:buClr>
                <a:schemeClr val="dk1"/>
              </a:buClr>
              <a:buSzPts val="900"/>
              <a:buFont typeface="Calibri"/>
              <a:buChar char="o"/>
            </a:pPr>
            <a:r>
              <a:rPr lang="es" sz="900">
                <a:solidFill>
                  <a:schemeClr val="dk1"/>
                </a:solidFill>
                <a:latin typeface="Calibri"/>
                <a:ea typeface="Calibri"/>
                <a:cs typeface="Calibri"/>
                <a:sym typeface="Calibri"/>
              </a:rPr>
              <a:t>Regular communication through student planners, behavior charts, folders, etc.</a:t>
            </a:r>
            <a:endParaRPr sz="900">
              <a:solidFill>
                <a:schemeClr val="dk1"/>
              </a:solidFill>
              <a:latin typeface="Calibri"/>
              <a:ea typeface="Calibri"/>
              <a:cs typeface="Calibri"/>
              <a:sym typeface="Calibri"/>
            </a:endParaRPr>
          </a:p>
          <a:p>
            <a:pPr indent="-285750" lvl="0" marL="457200" rtl="0" algn="l">
              <a:lnSpc>
                <a:spcPct val="100000"/>
              </a:lnSpc>
              <a:spcBef>
                <a:spcPts val="0"/>
              </a:spcBef>
              <a:spcAft>
                <a:spcPts val="0"/>
              </a:spcAft>
              <a:buClr>
                <a:schemeClr val="dk1"/>
              </a:buClr>
              <a:buSzPts val="900"/>
              <a:buFont typeface="Calibri"/>
              <a:buChar char="●"/>
            </a:pPr>
            <a:r>
              <a:rPr lang="es" sz="900">
                <a:solidFill>
                  <a:schemeClr val="dk1"/>
                </a:solidFill>
                <a:latin typeface="Calibri"/>
                <a:ea typeface="Calibri"/>
                <a:cs typeface="Calibri"/>
                <a:sym typeface="Calibri"/>
              </a:rPr>
              <a:t>The school will offer a number of additional Parent &amp; Family Engagement meetings within flexible meeting times</a:t>
            </a:r>
            <a:endParaRPr sz="900">
              <a:solidFill>
                <a:schemeClr val="dk1"/>
              </a:solidFill>
              <a:latin typeface="Calibri"/>
              <a:ea typeface="Calibri"/>
              <a:cs typeface="Calibri"/>
              <a:sym typeface="Calibri"/>
            </a:endParaRPr>
          </a:p>
          <a:p>
            <a:pPr indent="-285750" lvl="0" marL="457200" rtl="0" algn="l">
              <a:lnSpc>
                <a:spcPct val="100000"/>
              </a:lnSpc>
              <a:spcBef>
                <a:spcPts val="0"/>
              </a:spcBef>
              <a:spcAft>
                <a:spcPts val="0"/>
              </a:spcAft>
              <a:buClr>
                <a:schemeClr val="dk1"/>
              </a:buClr>
              <a:buSzPts val="900"/>
              <a:buFont typeface="Calibri"/>
              <a:buChar char="●"/>
            </a:pPr>
            <a:r>
              <a:rPr lang="es" sz="900">
                <a:solidFill>
                  <a:schemeClr val="dk1"/>
                </a:solidFill>
                <a:latin typeface="Calibri"/>
                <a:ea typeface="Calibri"/>
                <a:cs typeface="Calibri"/>
                <a:sym typeface="Calibri"/>
              </a:rPr>
              <a:t>Create a climate conducive to learning including high-quality </a:t>
            </a:r>
            <a:r>
              <a:rPr lang="es" sz="900">
                <a:solidFill>
                  <a:schemeClr val="dk1"/>
                </a:solidFill>
                <a:latin typeface="Calibri"/>
                <a:ea typeface="Calibri"/>
                <a:cs typeface="Calibri"/>
                <a:sym typeface="Calibri"/>
              </a:rPr>
              <a:t>curriculum</a:t>
            </a:r>
            <a:r>
              <a:rPr lang="es" sz="900">
                <a:solidFill>
                  <a:schemeClr val="dk1"/>
                </a:solidFill>
                <a:latin typeface="Calibri"/>
                <a:ea typeface="Calibri"/>
                <a:cs typeface="Calibri"/>
                <a:sym typeface="Calibri"/>
              </a:rPr>
              <a:t> and balanced assessment system</a:t>
            </a:r>
            <a:endParaRPr sz="900">
              <a:solidFill>
                <a:schemeClr val="dk1"/>
              </a:solidFill>
              <a:latin typeface="Calibri"/>
              <a:ea typeface="Calibri"/>
              <a:cs typeface="Calibri"/>
              <a:sym typeface="Calibri"/>
            </a:endParaRPr>
          </a:p>
          <a:p>
            <a:pPr indent="-285750" lvl="0" marL="457200" rtl="0" algn="l">
              <a:lnSpc>
                <a:spcPct val="100000"/>
              </a:lnSpc>
              <a:spcBef>
                <a:spcPts val="0"/>
              </a:spcBef>
              <a:spcAft>
                <a:spcPts val="0"/>
              </a:spcAft>
              <a:buClr>
                <a:schemeClr val="dk1"/>
              </a:buClr>
              <a:buSzPts val="900"/>
              <a:buFont typeface="Calibri"/>
              <a:buChar char="●"/>
            </a:pPr>
            <a:r>
              <a:rPr lang="es" sz="900">
                <a:solidFill>
                  <a:schemeClr val="dk1"/>
                </a:solidFill>
                <a:latin typeface="Calibri"/>
                <a:ea typeface="Calibri"/>
                <a:cs typeface="Calibri"/>
                <a:sym typeface="Calibri"/>
              </a:rPr>
              <a:t>Provide interpreters and translated documents in Spanish and other languages (when feasible)</a:t>
            </a:r>
            <a:endParaRPr sz="900">
              <a:solidFill>
                <a:schemeClr val="dk1"/>
              </a:solidFill>
              <a:latin typeface="Calibri"/>
              <a:ea typeface="Calibri"/>
              <a:cs typeface="Calibri"/>
              <a:sym typeface="Calibri"/>
            </a:endParaRPr>
          </a:p>
          <a:p>
            <a:pPr indent="0" lvl="0" marL="457200" rtl="0" algn="l">
              <a:lnSpc>
                <a:spcPct val="107916"/>
              </a:lnSpc>
              <a:spcBef>
                <a:spcPts val="0"/>
              </a:spcBef>
              <a:spcAft>
                <a:spcPts val="0"/>
              </a:spcAft>
              <a:buNone/>
            </a:pPr>
            <a:r>
              <a:t/>
            </a:r>
            <a:endParaRPr sz="900">
              <a:solidFill>
                <a:schemeClr val="dk1"/>
              </a:solidFill>
              <a:latin typeface="Calibri"/>
              <a:ea typeface="Calibri"/>
              <a:cs typeface="Calibri"/>
              <a:sym typeface="Calibri"/>
            </a:endParaRPr>
          </a:p>
          <a:p>
            <a:pPr indent="0" lvl="0" marL="0" rtl="0" algn="l">
              <a:spcBef>
                <a:spcPts val="800"/>
              </a:spcBef>
              <a:spcAft>
                <a:spcPts val="0"/>
              </a:spcAft>
              <a:buNone/>
            </a:pPr>
            <a:r>
              <a:t/>
            </a:r>
            <a:endParaRPr/>
          </a:p>
        </p:txBody>
      </p:sp>
      <p:sp>
        <p:nvSpPr>
          <p:cNvPr id="57" name="Google Shape;57;p13"/>
          <p:cNvSpPr txBox="1"/>
          <p:nvPr/>
        </p:nvSpPr>
        <p:spPr>
          <a:xfrm>
            <a:off x="4372500" y="881242"/>
            <a:ext cx="4771500" cy="2650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s" sz="800">
                <a:latin typeface="Calibri"/>
                <a:ea typeface="Calibri"/>
                <a:cs typeface="Calibri"/>
                <a:sym typeface="Calibri"/>
              </a:rPr>
              <a:t>  </a:t>
            </a:r>
            <a:r>
              <a:rPr b="1" lang="es" sz="900">
                <a:latin typeface="Calibri"/>
                <a:ea typeface="Calibri"/>
                <a:cs typeface="Calibri"/>
                <a:sym typeface="Calibri"/>
              </a:rPr>
              <a:t> </a:t>
            </a:r>
            <a:r>
              <a:rPr b="1" lang="es" sz="900" u="sng">
                <a:latin typeface="Calibri"/>
                <a:ea typeface="Calibri"/>
                <a:cs typeface="Calibri"/>
                <a:sym typeface="Calibri"/>
              </a:rPr>
              <a:t> Family Responsibilities:</a:t>
            </a:r>
            <a:r>
              <a:rPr lang="es" sz="900">
                <a:latin typeface="Calibri"/>
                <a:ea typeface="Calibri"/>
                <a:cs typeface="Calibri"/>
                <a:sym typeface="Calibri"/>
              </a:rPr>
              <a:t>    I, as parent or guardian, will support my child’s learning in the following ways </a:t>
            </a:r>
            <a:endParaRPr sz="900">
              <a:latin typeface="Calibri"/>
              <a:ea typeface="Calibri"/>
              <a:cs typeface="Calibri"/>
              <a:sym typeface="Calibri"/>
            </a:endParaRPr>
          </a:p>
          <a:p>
            <a:pPr indent="0" lvl="0" marL="0" rtl="0" algn="l">
              <a:spcBef>
                <a:spcPts val="0"/>
              </a:spcBef>
              <a:spcAft>
                <a:spcPts val="0"/>
              </a:spcAft>
              <a:buNone/>
            </a:pPr>
            <a:r>
              <a:t/>
            </a:r>
            <a:endParaRPr sz="900">
              <a:latin typeface="Calibri"/>
              <a:ea typeface="Calibri"/>
              <a:cs typeface="Calibri"/>
              <a:sym typeface="Calibri"/>
            </a:endParaRPr>
          </a:p>
          <a:p>
            <a:pPr indent="-285750" lvl="0" marL="457200" rtl="0" algn="l">
              <a:lnSpc>
                <a:spcPct val="115000"/>
              </a:lnSpc>
              <a:spcBef>
                <a:spcPts val="0"/>
              </a:spcBef>
              <a:spcAft>
                <a:spcPts val="0"/>
              </a:spcAft>
              <a:buSzPts val="900"/>
              <a:buFont typeface="Calibri"/>
              <a:buChar char="●"/>
            </a:pPr>
            <a:r>
              <a:rPr lang="es" sz="900">
                <a:latin typeface="Calibri"/>
                <a:ea typeface="Calibri"/>
                <a:cs typeface="Calibri"/>
                <a:sym typeface="Calibri"/>
              </a:rPr>
              <a:t>Having </a:t>
            </a:r>
            <a:r>
              <a:rPr lang="es" sz="900">
                <a:latin typeface="Calibri"/>
                <a:ea typeface="Calibri"/>
                <a:cs typeface="Calibri"/>
                <a:sym typeface="Calibri"/>
              </a:rPr>
              <a:t>students</a:t>
            </a:r>
            <a:r>
              <a:rPr lang="es" sz="900">
                <a:latin typeface="Calibri"/>
                <a:ea typeface="Calibri"/>
                <a:cs typeface="Calibri"/>
                <a:sym typeface="Calibri"/>
              </a:rPr>
              <a:t> at school on time to promote successful school progress</a:t>
            </a:r>
            <a:endParaRPr sz="900">
              <a:latin typeface="Calibri"/>
              <a:ea typeface="Calibri"/>
              <a:cs typeface="Calibri"/>
              <a:sym typeface="Calibri"/>
            </a:endParaRPr>
          </a:p>
          <a:p>
            <a:pPr indent="-285750" lvl="0" marL="457200" rtl="0" algn="l">
              <a:lnSpc>
                <a:spcPct val="115000"/>
              </a:lnSpc>
              <a:spcBef>
                <a:spcPts val="0"/>
              </a:spcBef>
              <a:spcAft>
                <a:spcPts val="0"/>
              </a:spcAft>
              <a:buSzPts val="900"/>
              <a:buFont typeface="Calibri"/>
              <a:buChar char="●"/>
            </a:pPr>
            <a:r>
              <a:rPr lang="es" sz="900">
                <a:latin typeface="Calibri"/>
                <a:ea typeface="Calibri"/>
                <a:cs typeface="Calibri"/>
                <a:sym typeface="Calibri"/>
              </a:rPr>
              <a:t>Making sure my child is getting </a:t>
            </a:r>
            <a:r>
              <a:rPr lang="es" sz="900">
                <a:latin typeface="Calibri"/>
                <a:ea typeface="Calibri"/>
                <a:cs typeface="Calibri"/>
                <a:sym typeface="Calibri"/>
              </a:rPr>
              <a:t>enough</a:t>
            </a:r>
            <a:r>
              <a:rPr lang="es" sz="900">
                <a:latin typeface="Calibri"/>
                <a:ea typeface="Calibri"/>
                <a:cs typeface="Calibri"/>
                <a:sym typeface="Calibri"/>
              </a:rPr>
              <a:t> sleep to be successful at school</a:t>
            </a:r>
            <a:endParaRPr sz="900">
              <a:latin typeface="Calibri"/>
              <a:ea typeface="Calibri"/>
              <a:cs typeface="Calibri"/>
              <a:sym typeface="Calibri"/>
            </a:endParaRPr>
          </a:p>
          <a:p>
            <a:pPr indent="-285750" lvl="0" marL="457200" rtl="0" algn="l">
              <a:lnSpc>
                <a:spcPct val="115000"/>
              </a:lnSpc>
              <a:spcBef>
                <a:spcPts val="0"/>
              </a:spcBef>
              <a:spcAft>
                <a:spcPts val="0"/>
              </a:spcAft>
              <a:buSzPts val="900"/>
              <a:buFont typeface="Calibri"/>
              <a:buChar char="●"/>
            </a:pPr>
            <a:r>
              <a:rPr lang="es" sz="900">
                <a:latin typeface="Calibri"/>
                <a:ea typeface="Calibri"/>
                <a:cs typeface="Calibri"/>
                <a:sym typeface="Calibri"/>
              </a:rPr>
              <a:t>Making sure homework is completed; planner/reading log is signed promptly</a:t>
            </a:r>
            <a:endParaRPr sz="900">
              <a:latin typeface="Calibri"/>
              <a:ea typeface="Calibri"/>
              <a:cs typeface="Calibri"/>
              <a:sym typeface="Calibri"/>
            </a:endParaRPr>
          </a:p>
          <a:p>
            <a:pPr indent="-285750" lvl="0" marL="457200" rtl="0" algn="l">
              <a:lnSpc>
                <a:spcPct val="115000"/>
              </a:lnSpc>
              <a:spcBef>
                <a:spcPts val="0"/>
              </a:spcBef>
              <a:spcAft>
                <a:spcPts val="0"/>
              </a:spcAft>
              <a:buSzPts val="900"/>
              <a:buFont typeface="Calibri"/>
              <a:buChar char="●"/>
            </a:pPr>
            <a:r>
              <a:rPr lang="es" sz="900">
                <a:latin typeface="Calibri"/>
                <a:ea typeface="Calibri"/>
                <a:cs typeface="Calibri"/>
                <a:sym typeface="Calibri"/>
              </a:rPr>
              <a:t>Monitoring amount of television, video games and non-educational screen/electronic time with positive use of extracurricular time</a:t>
            </a:r>
            <a:endParaRPr sz="900">
              <a:latin typeface="Calibri"/>
              <a:ea typeface="Calibri"/>
              <a:cs typeface="Calibri"/>
              <a:sym typeface="Calibri"/>
            </a:endParaRPr>
          </a:p>
          <a:p>
            <a:pPr indent="-285750" lvl="0" marL="457200" rtl="0" algn="l">
              <a:lnSpc>
                <a:spcPct val="115000"/>
              </a:lnSpc>
              <a:spcBef>
                <a:spcPts val="0"/>
              </a:spcBef>
              <a:spcAft>
                <a:spcPts val="0"/>
              </a:spcAft>
              <a:buSzPts val="900"/>
              <a:buFont typeface="Calibri"/>
              <a:buChar char="●"/>
            </a:pPr>
            <a:r>
              <a:rPr lang="es" sz="900">
                <a:latin typeface="Calibri"/>
                <a:ea typeface="Calibri"/>
                <a:cs typeface="Calibri"/>
                <a:sym typeface="Calibri"/>
              </a:rPr>
              <a:t>Participating, as appropriate, in decisions relating to my child’s education</a:t>
            </a:r>
            <a:endParaRPr sz="900">
              <a:latin typeface="Calibri"/>
              <a:ea typeface="Calibri"/>
              <a:cs typeface="Calibri"/>
              <a:sym typeface="Calibri"/>
            </a:endParaRPr>
          </a:p>
          <a:p>
            <a:pPr indent="-285750" lvl="0" marL="457200" rtl="0" algn="l">
              <a:lnSpc>
                <a:spcPct val="115000"/>
              </a:lnSpc>
              <a:spcBef>
                <a:spcPts val="0"/>
              </a:spcBef>
              <a:spcAft>
                <a:spcPts val="0"/>
              </a:spcAft>
              <a:buSzPts val="900"/>
              <a:buFont typeface="Calibri"/>
              <a:buChar char="●"/>
            </a:pPr>
            <a:r>
              <a:rPr lang="es" sz="900">
                <a:latin typeface="Calibri"/>
                <a:ea typeface="Calibri"/>
                <a:cs typeface="Calibri"/>
                <a:sym typeface="Calibri"/>
              </a:rPr>
              <a:t>Assisting my child in adhering to dress code</a:t>
            </a:r>
            <a:endParaRPr sz="900">
              <a:latin typeface="Calibri"/>
              <a:ea typeface="Calibri"/>
              <a:cs typeface="Calibri"/>
              <a:sym typeface="Calibri"/>
            </a:endParaRPr>
          </a:p>
          <a:p>
            <a:pPr indent="-285750" lvl="0" marL="457200" rtl="0" algn="l">
              <a:lnSpc>
                <a:spcPct val="115000"/>
              </a:lnSpc>
              <a:spcBef>
                <a:spcPts val="0"/>
              </a:spcBef>
              <a:spcAft>
                <a:spcPts val="0"/>
              </a:spcAft>
              <a:buSzPts val="900"/>
              <a:buFont typeface="Calibri"/>
              <a:buChar char="●"/>
            </a:pPr>
            <a:r>
              <a:rPr lang="es" sz="900">
                <a:latin typeface="Calibri"/>
                <a:ea typeface="Calibri"/>
                <a:cs typeface="Calibri"/>
                <a:sym typeface="Calibri"/>
              </a:rPr>
              <a:t>Staying informed about my child’s education by regularly checking the online grade </a:t>
            </a:r>
            <a:endParaRPr sz="900">
              <a:latin typeface="Calibri"/>
              <a:ea typeface="Calibri"/>
              <a:cs typeface="Calibri"/>
              <a:sym typeface="Calibri"/>
            </a:endParaRPr>
          </a:p>
          <a:p>
            <a:pPr indent="0" lvl="0" marL="457200" rtl="0" algn="l">
              <a:lnSpc>
                <a:spcPct val="115000"/>
              </a:lnSpc>
              <a:spcBef>
                <a:spcPts val="0"/>
              </a:spcBef>
              <a:spcAft>
                <a:spcPts val="0"/>
              </a:spcAft>
              <a:buNone/>
            </a:pPr>
            <a:r>
              <a:rPr lang="es" sz="900">
                <a:latin typeface="Calibri"/>
                <a:ea typeface="Calibri"/>
                <a:cs typeface="Calibri"/>
                <a:sym typeface="Calibri"/>
              </a:rPr>
              <a:t>book and promptly reading, and </a:t>
            </a:r>
            <a:r>
              <a:rPr lang="es" sz="900">
                <a:latin typeface="Calibri"/>
                <a:ea typeface="Calibri"/>
                <a:cs typeface="Calibri"/>
                <a:sym typeface="Calibri"/>
              </a:rPr>
              <a:t>responding</a:t>
            </a:r>
            <a:r>
              <a:rPr lang="es" sz="900">
                <a:latin typeface="Calibri"/>
                <a:ea typeface="Calibri"/>
                <a:cs typeface="Calibri"/>
                <a:sym typeface="Calibri"/>
              </a:rPr>
              <a:t> to, all notices from the school or the </a:t>
            </a:r>
            <a:endParaRPr sz="900">
              <a:latin typeface="Calibri"/>
              <a:ea typeface="Calibri"/>
              <a:cs typeface="Calibri"/>
              <a:sym typeface="Calibri"/>
            </a:endParaRPr>
          </a:p>
          <a:p>
            <a:pPr indent="0" lvl="0" marL="457200" rtl="0" algn="l">
              <a:lnSpc>
                <a:spcPct val="115000"/>
              </a:lnSpc>
              <a:spcBef>
                <a:spcPts val="0"/>
              </a:spcBef>
              <a:spcAft>
                <a:spcPts val="0"/>
              </a:spcAft>
              <a:buNone/>
            </a:pPr>
            <a:r>
              <a:rPr lang="es" sz="900">
                <a:latin typeface="Calibri"/>
                <a:ea typeface="Calibri"/>
                <a:cs typeface="Calibri"/>
                <a:sym typeface="Calibri"/>
              </a:rPr>
              <a:t>school district</a:t>
            </a:r>
            <a:endParaRPr sz="900">
              <a:latin typeface="Calibri"/>
              <a:ea typeface="Calibri"/>
              <a:cs typeface="Calibri"/>
              <a:sym typeface="Calibri"/>
            </a:endParaRPr>
          </a:p>
          <a:p>
            <a:pPr indent="-285750" lvl="0" marL="457200" rtl="0" algn="l">
              <a:lnSpc>
                <a:spcPct val="115000"/>
              </a:lnSpc>
              <a:spcBef>
                <a:spcPts val="0"/>
              </a:spcBef>
              <a:spcAft>
                <a:spcPts val="0"/>
              </a:spcAft>
              <a:buSzPts val="900"/>
              <a:buFont typeface="Calibri"/>
              <a:buChar char="●"/>
            </a:pPr>
            <a:r>
              <a:rPr lang="es" sz="900">
                <a:latin typeface="Calibri"/>
                <a:ea typeface="Calibri"/>
                <a:cs typeface="Calibri"/>
                <a:sym typeface="Calibri"/>
              </a:rPr>
              <a:t>Providing up-to-date contact information (phone numbers, email </a:t>
            </a:r>
            <a:r>
              <a:rPr lang="es" sz="900">
                <a:latin typeface="Calibri"/>
                <a:ea typeface="Calibri"/>
                <a:cs typeface="Calibri"/>
                <a:sym typeface="Calibri"/>
              </a:rPr>
              <a:t>addresses</a:t>
            </a:r>
            <a:r>
              <a:rPr lang="es" sz="900">
                <a:latin typeface="Calibri"/>
                <a:ea typeface="Calibri"/>
                <a:cs typeface="Calibri"/>
                <a:sym typeface="Calibri"/>
              </a:rPr>
              <a:t>, etc) to the school</a:t>
            </a:r>
            <a:endParaRPr sz="900">
              <a:latin typeface="Calibri"/>
              <a:ea typeface="Calibri"/>
              <a:cs typeface="Calibri"/>
              <a:sym typeface="Calibri"/>
            </a:endParaRPr>
          </a:p>
          <a:p>
            <a:pPr indent="-285750" lvl="0" marL="457200" rtl="0" algn="l">
              <a:lnSpc>
                <a:spcPct val="115000"/>
              </a:lnSpc>
              <a:spcBef>
                <a:spcPts val="0"/>
              </a:spcBef>
              <a:spcAft>
                <a:spcPts val="0"/>
              </a:spcAft>
              <a:buSzPts val="900"/>
              <a:buFont typeface="Calibri"/>
              <a:buChar char="●"/>
            </a:pPr>
            <a:r>
              <a:rPr lang="es" sz="900">
                <a:latin typeface="Calibri"/>
                <a:ea typeface="Calibri"/>
                <a:cs typeface="Calibri"/>
                <a:sym typeface="Calibri"/>
              </a:rPr>
              <a:t>Supporting and enforcing school rules at home</a:t>
            </a:r>
            <a:endParaRPr sz="900">
              <a:latin typeface="Calibri"/>
              <a:ea typeface="Calibri"/>
              <a:cs typeface="Calibri"/>
              <a:sym typeface="Calibri"/>
            </a:endParaRPr>
          </a:p>
        </p:txBody>
      </p:sp>
      <p:sp>
        <p:nvSpPr>
          <p:cNvPr id="58" name="Google Shape;58;p13"/>
          <p:cNvSpPr txBox="1"/>
          <p:nvPr/>
        </p:nvSpPr>
        <p:spPr>
          <a:xfrm>
            <a:off x="4372500" y="3531750"/>
            <a:ext cx="4771500" cy="2316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s" sz="900">
                <a:latin typeface="Calibri"/>
                <a:ea typeface="Calibri"/>
                <a:cs typeface="Calibri"/>
                <a:sym typeface="Calibri"/>
              </a:rPr>
              <a:t>   </a:t>
            </a:r>
            <a:r>
              <a:rPr b="1" lang="es" sz="900" u="sng">
                <a:latin typeface="Calibri"/>
                <a:ea typeface="Calibri"/>
                <a:cs typeface="Calibri"/>
                <a:sym typeface="Calibri"/>
              </a:rPr>
              <a:t> Student  Responsibilities:</a:t>
            </a:r>
            <a:r>
              <a:rPr lang="es" sz="900">
                <a:latin typeface="Calibri"/>
                <a:ea typeface="Calibri"/>
                <a:cs typeface="Calibri"/>
                <a:sym typeface="Calibri"/>
              </a:rPr>
              <a:t>  I, as a student,  will share the responsibility to </a:t>
            </a:r>
            <a:r>
              <a:rPr lang="es" sz="900">
                <a:latin typeface="Calibri"/>
                <a:ea typeface="Calibri"/>
                <a:cs typeface="Calibri"/>
                <a:sym typeface="Calibri"/>
              </a:rPr>
              <a:t>improve</a:t>
            </a:r>
            <a:r>
              <a:rPr lang="es" sz="900">
                <a:latin typeface="Calibri"/>
                <a:ea typeface="Calibri"/>
                <a:cs typeface="Calibri"/>
                <a:sym typeface="Calibri"/>
              </a:rPr>
              <a:t> my academic   achievement in the following ways</a:t>
            </a:r>
            <a:endParaRPr sz="900">
              <a:latin typeface="Calibri"/>
              <a:ea typeface="Calibri"/>
              <a:cs typeface="Calibri"/>
              <a:sym typeface="Calibri"/>
            </a:endParaRPr>
          </a:p>
          <a:p>
            <a:pPr indent="0" lvl="0" marL="0" rtl="0" algn="l">
              <a:spcBef>
                <a:spcPts val="0"/>
              </a:spcBef>
              <a:spcAft>
                <a:spcPts val="0"/>
              </a:spcAft>
              <a:buNone/>
            </a:pPr>
            <a:r>
              <a:t/>
            </a:r>
            <a:endParaRPr sz="900">
              <a:latin typeface="Calibri"/>
              <a:ea typeface="Calibri"/>
              <a:cs typeface="Calibri"/>
              <a:sym typeface="Calibri"/>
            </a:endParaRPr>
          </a:p>
          <a:p>
            <a:pPr indent="-285750" lvl="0" marL="457200" rtl="0" algn="l">
              <a:lnSpc>
                <a:spcPct val="115000"/>
              </a:lnSpc>
              <a:spcBef>
                <a:spcPts val="0"/>
              </a:spcBef>
              <a:spcAft>
                <a:spcPts val="0"/>
              </a:spcAft>
              <a:buSzPts val="900"/>
              <a:buFont typeface="Calibri"/>
              <a:buChar char="●"/>
            </a:pPr>
            <a:r>
              <a:rPr lang="es" sz="900">
                <a:latin typeface="Calibri"/>
                <a:ea typeface="Calibri"/>
                <a:cs typeface="Calibri"/>
                <a:sym typeface="Calibri"/>
              </a:rPr>
              <a:t>Do my homework as assigned and ask for help, including asking for materials/</a:t>
            </a:r>
            <a:r>
              <a:rPr lang="es" sz="900">
                <a:latin typeface="Calibri"/>
                <a:ea typeface="Calibri"/>
                <a:cs typeface="Calibri"/>
                <a:sym typeface="Calibri"/>
              </a:rPr>
              <a:t>supplies</a:t>
            </a:r>
            <a:r>
              <a:rPr lang="es" sz="900">
                <a:latin typeface="Calibri"/>
                <a:ea typeface="Calibri"/>
                <a:cs typeface="Calibri"/>
                <a:sym typeface="Calibri"/>
              </a:rPr>
              <a:t> as needed</a:t>
            </a:r>
            <a:endParaRPr sz="900">
              <a:latin typeface="Calibri"/>
              <a:ea typeface="Calibri"/>
              <a:cs typeface="Calibri"/>
              <a:sym typeface="Calibri"/>
            </a:endParaRPr>
          </a:p>
          <a:p>
            <a:pPr indent="-285750" lvl="0" marL="457200" rtl="0" algn="l">
              <a:lnSpc>
                <a:spcPct val="115000"/>
              </a:lnSpc>
              <a:spcBef>
                <a:spcPts val="0"/>
              </a:spcBef>
              <a:spcAft>
                <a:spcPts val="0"/>
              </a:spcAft>
              <a:buSzPts val="900"/>
              <a:buFont typeface="Calibri"/>
              <a:buChar char="●"/>
            </a:pPr>
            <a:r>
              <a:rPr lang="es" sz="900">
                <a:latin typeface="Calibri"/>
                <a:ea typeface="Calibri"/>
                <a:cs typeface="Calibri"/>
                <a:sym typeface="Calibri"/>
              </a:rPr>
              <a:t>Work with my teacher to set academic goals and talk about strategies to </a:t>
            </a:r>
            <a:r>
              <a:rPr lang="es" sz="900">
                <a:latin typeface="Calibri"/>
                <a:ea typeface="Calibri"/>
                <a:cs typeface="Calibri"/>
                <a:sym typeface="Calibri"/>
              </a:rPr>
              <a:t>reach</a:t>
            </a:r>
            <a:r>
              <a:rPr lang="es" sz="900">
                <a:latin typeface="Calibri"/>
                <a:ea typeface="Calibri"/>
                <a:cs typeface="Calibri"/>
                <a:sym typeface="Calibri"/>
              </a:rPr>
              <a:t> those goals</a:t>
            </a:r>
            <a:endParaRPr sz="900">
              <a:latin typeface="Calibri"/>
              <a:ea typeface="Calibri"/>
              <a:cs typeface="Calibri"/>
              <a:sym typeface="Calibri"/>
            </a:endParaRPr>
          </a:p>
          <a:p>
            <a:pPr indent="-285750" lvl="0" marL="457200" rtl="0" algn="l">
              <a:lnSpc>
                <a:spcPct val="115000"/>
              </a:lnSpc>
              <a:spcBef>
                <a:spcPts val="0"/>
              </a:spcBef>
              <a:spcAft>
                <a:spcPts val="0"/>
              </a:spcAft>
              <a:buSzPts val="900"/>
              <a:buFont typeface="Calibri"/>
              <a:buChar char="●"/>
            </a:pPr>
            <a:r>
              <a:rPr b="1" lang="es" sz="900">
                <a:latin typeface="Calibri"/>
                <a:ea typeface="Calibri"/>
                <a:cs typeface="Calibri"/>
                <a:sym typeface="Calibri"/>
              </a:rPr>
              <a:t>Read</a:t>
            </a:r>
            <a:r>
              <a:rPr lang="es" sz="900">
                <a:latin typeface="Calibri"/>
                <a:ea typeface="Calibri"/>
                <a:cs typeface="Calibri"/>
                <a:sym typeface="Calibri"/>
              </a:rPr>
              <a:t> at least 30 minutes every </a:t>
            </a:r>
            <a:r>
              <a:rPr lang="es" sz="900">
                <a:latin typeface="Calibri"/>
                <a:ea typeface="Calibri"/>
                <a:cs typeface="Calibri"/>
                <a:sym typeface="Calibri"/>
              </a:rPr>
              <a:t>day</a:t>
            </a:r>
            <a:r>
              <a:rPr lang="es" sz="900">
                <a:latin typeface="Calibri"/>
                <a:ea typeface="Calibri"/>
                <a:cs typeface="Calibri"/>
                <a:sym typeface="Calibri"/>
              </a:rPr>
              <a:t> outside of school time; practice/review </a:t>
            </a:r>
            <a:r>
              <a:rPr b="1" lang="es" sz="900">
                <a:latin typeface="Calibri"/>
                <a:ea typeface="Calibri"/>
                <a:cs typeface="Calibri"/>
                <a:sym typeface="Calibri"/>
              </a:rPr>
              <a:t>math facts</a:t>
            </a:r>
            <a:endParaRPr b="1" sz="900">
              <a:latin typeface="Calibri"/>
              <a:ea typeface="Calibri"/>
              <a:cs typeface="Calibri"/>
              <a:sym typeface="Calibri"/>
            </a:endParaRPr>
          </a:p>
          <a:p>
            <a:pPr indent="-285750" lvl="0" marL="457200" rtl="0" algn="l">
              <a:lnSpc>
                <a:spcPct val="115000"/>
              </a:lnSpc>
              <a:spcBef>
                <a:spcPts val="0"/>
              </a:spcBef>
              <a:spcAft>
                <a:spcPts val="0"/>
              </a:spcAft>
              <a:buSzPts val="900"/>
              <a:buFont typeface="Calibri"/>
              <a:buChar char="●"/>
            </a:pPr>
            <a:r>
              <a:rPr lang="es" sz="900">
                <a:latin typeface="Calibri"/>
                <a:ea typeface="Calibri"/>
                <a:cs typeface="Calibri"/>
                <a:sym typeface="Calibri"/>
              </a:rPr>
              <a:t>Show </a:t>
            </a:r>
            <a:r>
              <a:rPr b="1" lang="es" sz="900">
                <a:latin typeface="Calibri"/>
                <a:ea typeface="Calibri"/>
                <a:cs typeface="Calibri"/>
                <a:sym typeface="Calibri"/>
              </a:rPr>
              <a:t>respect</a:t>
            </a:r>
            <a:r>
              <a:rPr lang="es" sz="900">
                <a:latin typeface="Calibri"/>
                <a:ea typeface="Calibri"/>
                <a:cs typeface="Calibri"/>
                <a:sym typeface="Calibri"/>
              </a:rPr>
              <a:t> for myself and others in the community</a:t>
            </a:r>
            <a:endParaRPr sz="900">
              <a:latin typeface="Calibri"/>
              <a:ea typeface="Calibri"/>
              <a:cs typeface="Calibri"/>
              <a:sym typeface="Calibri"/>
            </a:endParaRPr>
          </a:p>
          <a:p>
            <a:pPr indent="-285750" lvl="0" marL="457200" rtl="0" algn="l">
              <a:lnSpc>
                <a:spcPct val="115000"/>
              </a:lnSpc>
              <a:spcBef>
                <a:spcPts val="0"/>
              </a:spcBef>
              <a:spcAft>
                <a:spcPts val="0"/>
              </a:spcAft>
              <a:buSzPts val="900"/>
              <a:buFont typeface="Calibri"/>
              <a:buChar char="●"/>
            </a:pPr>
            <a:r>
              <a:rPr lang="es" sz="900">
                <a:latin typeface="Calibri"/>
                <a:ea typeface="Calibri"/>
                <a:cs typeface="Calibri"/>
                <a:sym typeface="Calibri"/>
              </a:rPr>
              <a:t>Show </a:t>
            </a:r>
            <a:r>
              <a:rPr b="1" lang="es" sz="900">
                <a:latin typeface="Calibri"/>
                <a:ea typeface="Calibri"/>
                <a:cs typeface="Calibri"/>
                <a:sym typeface="Calibri"/>
              </a:rPr>
              <a:t>respect </a:t>
            </a:r>
            <a:r>
              <a:rPr lang="es" sz="900">
                <a:latin typeface="Calibri"/>
                <a:ea typeface="Calibri"/>
                <a:cs typeface="Calibri"/>
                <a:sym typeface="Calibri"/>
              </a:rPr>
              <a:t>for, and take care of, school property (library books, materials, etc.)</a:t>
            </a:r>
            <a:endParaRPr sz="900">
              <a:latin typeface="Calibri"/>
              <a:ea typeface="Calibri"/>
              <a:cs typeface="Calibri"/>
              <a:sym typeface="Calibri"/>
            </a:endParaRPr>
          </a:p>
          <a:p>
            <a:pPr indent="-285750" lvl="0" marL="457200" rtl="0" algn="l">
              <a:lnSpc>
                <a:spcPct val="115000"/>
              </a:lnSpc>
              <a:spcBef>
                <a:spcPts val="0"/>
              </a:spcBef>
              <a:spcAft>
                <a:spcPts val="0"/>
              </a:spcAft>
              <a:buSzPts val="900"/>
              <a:buFont typeface="Calibri"/>
              <a:buChar char="●"/>
            </a:pPr>
            <a:r>
              <a:rPr lang="es" sz="900">
                <a:latin typeface="Calibri"/>
                <a:ea typeface="Calibri"/>
                <a:cs typeface="Calibri"/>
                <a:sym typeface="Calibri"/>
              </a:rPr>
              <a:t>Give my family all notices/information (planners, folders, etc) received from my school </a:t>
            </a:r>
            <a:r>
              <a:rPr b="1" lang="es" sz="900">
                <a:latin typeface="Calibri"/>
                <a:ea typeface="Calibri"/>
                <a:cs typeface="Calibri"/>
                <a:sym typeface="Calibri"/>
              </a:rPr>
              <a:t>every day</a:t>
            </a:r>
            <a:endParaRPr b="1" sz="900">
              <a:latin typeface="Calibri"/>
              <a:ea typeface="Calibri"/>
              <a:cs typeface="Calibri"/>
              <a:sym typeface="Calibri"/>
            </a:endParaRPr>
          </a:p>
          <a:p>
            <a:pPr indent="-285750" lvl="0" marL="457200" rtl="0" algn="l">
              <a:lnSpc>
                <a:spcPct val="115000"/>
              </a:lnSpc>
              <a:spcBef>
                <a:spcPts val="0"/>
              </a:spcBef>
              <a:spcAft>
                <a:spcPts val="0"/>
              </a:spcAft>
              <a:buSzPts val="900"/>
              <a:buFont typeface="Calibri"/>
              <a:buChar char="●"/>
            </a:pPr>
            <a:r>
              <a:rPr lang="es" sz="900">
                <a:latin typeface="Calibri"/>
                <a:ea typeface="Calibri"/>
                <a:cs typeface="Calibri"/>
                <a:sym typeface="Calibri"/>
              </a:rPr>
              <a:t>Keep track of and use planner (grades 3-5)</a:t>
            </a:r>
            <a:endParaRPr sz="900">
              <a:latin typeface="Calibri"/>
              <a:ea typeface="Calibri"/>
              <a:cs typeface="Calibri"/>
              <a:sym typeface="Calibri"/>
            </a:endParaRPr>
          </a:p>
          <a:p>
            <a:pPr indent="0" lvl="0" marL="0" rtl="0" algn="l">
              <a:lnSpc>
                <a:spcPct val="115000"/>
              </a:lnSpc>
              <a:spcBef>
                <a:spcPts val="0"/>
              </a:spcBef>
              <a:spcAft>
                <a:spcPts val="0"/>
              </a:spcAft>
              <a:buNone/>
            </a:pPr>
            <a:r>
              <a:t/>
            </a:r>
            <a:endParaRPr sz="800">
              <a:latin typeface="Calibri"/>
              <a:ea typeface="Calibri"/>
              <a:cs typeface="Calibri"/>
              <a:sym typeface="Calibri"/>
            </a:endParaRPr>
          </a:p>
        </p:txBody>
      </p:sp>
      <p:sp>
        <p:nvSpPr>
          <p:cNvPr id="59" name="Google Shape;59;p13"/>
          <p:cNvSpPr txBox="1"/>
          <p:nvPr/>
        </p:nvSpPr>
        <p:spPr>
          <a:xfrm>
            <a:off x="335750" y="5838750"/>
            <a:ext cx="8745000" cy="1108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 sz="1000">
                <a:latin typeface="Calibri"/>
                <a:ea typeface="Calibri"/>
                <a:cs typeface="Calibri"/>
                <a:sym typeface="Calibri"/>
              </a:rPr>
              <a:t>_________________________________			</a:t>
            </a:r>
            <a:r>
              <a:rPr lang="es" sz="1000">
                <a:solidFill>
                  <a:schemeClr val="dk1"/>
                </a:solidFill>
                <a:latin typeface="Calibri"/>
                <a:ea typeface="Calibri"/>
                <a:cs typeface="Calibri"/>
                <a:sym typeface="Calibri"/>
              </a:rPr>
              <a:t>_________________________________			_________________________________</a:t>
            </a:r>
            <a:endParaRPr sz="1000">
              <a:latin typeface="Calibri"/>
              <a:ea typeface="Calibri"/>
              <a:cs typeface="Calibri"/>
              <a:sym typeface="Calibri"/>
            </a:endParaRPr>
          </a:p>
          <a:p>
            <a:pPr indent="0" lvl="0" marL="0" rtl="0" algn="l">
              <a:spcBef>
                <a:spcPts val="0"/>
              </a:spcBef>
              <a:spcAft>
                <a:spcPts val="0"/>
              </a:spcAft>
              <a:buNone/>
            </a:pPr>
            <a:r>
              <a:rPr lang="es" sz="1000">
                <a:latin typeface="Calibri"/>
                <a:ea typeface="Calibri"/>
                <a:cs typeface="Calibri"/>
                <a:sym typeface="Calibri"/>
              </a:rPr>
              <a:t>Tami Delaney, Principal					Parent Name						Student Name</a:t>
            </a:r>
            <a:endParaRPr sz="1000">
              <a:latin typeface="Calibri"/>
              <a:ea typeface="Calibri"/>
              <a:cs typeface="Calibri"/>
              <a:sym typeface="Calibri"/>
            </a:endParaRPr>
          </a:p>
          <a:p>
            <a:pPr indent="0" lvl="0" marL="0" rtl="0" algn="l">
              <a:spcBef>
                <a:spcPts val="0"/>
              </a:spcBef>
              <a:spcAft>
                <a:spcPts val="0"/>
              </a:spcAft>
              <a:buNone/>
            </a:pPr>
            <a:r>
              <a:t/>
            </a:r>
            <a:endParaRPr sz="10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s" sz="1000">
                <a:solidFill>
                  <a:schemeClr val="dk1"/>
                </a:solidFill>
                <a:latin typeface="Calibri"/>
                <a:ea typeface="Calibri"/>
                <a:cs typeface="Calibri"/>
                <a:sym typeface="Calibri"/>
              </a:rPr>
              <a:t>_________________________________			_________________________________			_________________________________</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s" sz="1000">
                <a:solidFill>
                  <a:schemeClr val="dk1"/>
                </a:solidFill>
                <a:latin typeface="Calibri"/>
                <a:ea typeface="Calibri"/>
                <a:cs typeface="Calibri"/>
                <a:sym typeface="Calibri"/>
              </a:rPr>
              <a:t>Date							Date							Date</a:t>
            </a:r>
            <a:endParaRPr sz="1000">
              <a:solidFill>
                <a:schemeClr val="dk1"/>
              </a:solidFill>
              <a:latin typeface="Calibri"/>
              <a:ea typeface="Calibri"/>
              <a:cs typeface="Calibri"/>
              <a:sym typeface="Calibri"/>
            </a:endParaRPr>
          </a:p>
          <a:p>
            <a:pPr indent="0" lvl="0" marL="0" rtl="0" algn="l">
              <a:spcBef>
                <a:spcPts val="0"/>
              </a:spcBef>
              <a:spcAft>
                <a:spcPts val="0"/>
              </a:spcAft>
              <a:buNone/>
            </a:pPr>
            <a:r>
              <a:t/>
            </a:r>
            <a:endParaRPr sz="1000">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4"/>
          <p:cNvSpPr txBox="1"/>
          <p:nvPr/>
        </p:nvSpPr>
        <p:spPr>
          <a:xfrm>
            <a:off x="775650" y="108558"/>
            <a:ext cx="7592700" cy="369300"/>
          </a:xfrm>
          <a:prstGeom prst="rect">
            <a:avLst/>
          </a:prstGeom>
          <a:noFill/>
          <a:ln>
            <a:noFill/>
          </a:ln>
        </p:spPr>
        <p:txBody>
          <a:bodyPr anchorCtr="0" anchor="t" bIns="91425" lIns="91425" spcFirstLastPara="1" rIns="91425" wrap="square" tIns="91425">
            <a:spAutoFit/>
          </a:bodyPr>
          <a:lstStyle/>
          <a:p>
            <a:pPr indent="0" lvl="0" marL="0" rtl="0" algn="ctr">
              <a:lnSpc>
                <a:spcPct val="107916"/>
              </a:lnSpc>
              <a:spcBef>
                <a:spcPts val="0"/>
              </a:spcBef>
              <a:spcAft>
                <a:spcPts val="800"/>
              </a:spcAft>
              <a:buClr>
                <a:schemeClr val="dk1"/>
              </a:buClr>
              <a:buSzPts val="1100"/>
              <a:buFont typeface="Arial"/>
              <a:buNone/>
            </a:pPr>
            <a:r>
              <a:rPr b="1" lang="es" sz="1200">
                <a:solidFill>
                  <a:schemeClr val="dk1"/>
                </a:solidFill>
                <a:latin typeface="Calibri"/>
                <a:ea typeface="Calibri"/>
                <a:cs typeface="Calibri"/>
                <a:sym typeface="Calibri"/>
              </a:rPr>
              <a:t>Carolyn B. Parker Elementary Título 1 Acuerdo de escuela en casa 2023-2024</a:t>
            </a:r>
            <a:endParaRPr sz="1000">
              <a:latin typeface="Calibri"/>
              <a:ea typeface="Calibri"/>
              <a:cs typeface="Calibri"/>
              <a:sym typeface="Calibri"/>
            </a:endParaRPr>
          </a:p>
        </p:txBody>
      </p:sp>
      <p:sp>
        <p:nvSpPr>
          <p:cNvPr id="65" name="Google Shape;65;p14"/>
          <p:cNvSpPr txBox="1"/>
          <p:nvPr/>
        </p:nvSpPr>
        <p:spPr>
          <a:xfrm>
            <a:off x="300950" y="334117"/>
            <a:ext cx="8745000" cy="622200"/>
          </a:xfrm>
          <a:prstGeom prst="rect">
            <a:avLst/>
          </a:prstGeom>
          <a:noFill/>
          <a:ln>
            <a:noFill/>
          </a:ln>
        </p:spPr>
        <p:txBody>
          <a:bodyPr anchorCtr="0" anchor="t" bIns="91425" lIns="91425" spcFirstLastPara="1" rIns="91425" wrap="square" tIns="91425">
            <a:spAutoFit/>
          </a:bodyPr>
          <a:lstStyle/>
          <a:p>
            <a:pPr indent="0" lvl="0" marL="0" rtl="0" algn="l">
              <a:lnSpc>
                <a:spcPct val="107916"/>
              </a:lnSpc>
              <a:spcBef>
                <a:spcPts val="0"/>
              </a:spcBef>
              <a:spcAft>
                <a:spcPts val="800"/>
              </a:spcAft>
              <a:buClr>
                <a:schemeClr val="dk1"/>
              </a:buClr>
              <a:buSzPts val="1100"/>
              <a:buFont typeface="Arial"/>
              <a:buNone/>
            </a:pPr>
            <a:r>
              <a:rPr lang="es" sz="900" u="sng">
                <a:solidFill>
                  <a:schemeClr val="dk1"/>
                </a:solidFill>
                <a:latin typeface="Calibri"/>
                <a:ea typeface="Calibri"/>
                <a:cs typeface="Calibri"/>
                <a:sym typeface="Calibri"/>
              </a:rPr>
              <a:t>Parker Elementary</a:t>
            </a:r>
            <a:r>
              <a:rPr lang="es" sz="900">
                <a:solidFill>
                  <a:schemeClr val="dk1"/>
                </a:solidFill>
                <a:latin typeface="Calibri"/>
                <a:ea typeface="Calibri"/>
                <a:cs typeface="Calibri"/>
                <a:sym typeface="Calibri"/>
              </a:rPr>
              <a:t> </a:t>
            </a:r>
            <a:r>
              <a:rPr i="1" lang="es" sz="900">
                <a:solidFill>
                  <a:schemeClr val="dk1"/>
                </a:solidFill>
                <a:latin typeface="Calibri"/>
                <a:ea typeface="Calibri"/>
                <a:cs typeface="Calibri"/>
                <a:sym typeface="Calibri"/>
              </a:rPr>
              <a:t>y los padres de los estudiantes que participan en actividades, servicios y programas financiados por el Título 1, Parte A de la Ley de Educación Primaria y Secundaria (ESEA) están de acuerdo en que este pacto describe cómo las familias, todo el personal escolar y los estudiantes compartirán la responsabilidad de mejorar los logros académicos de los estudiantes y los medios por los cuales la escuela y las familias construirán y desarrollarán una asociación que ayudará a los niños a alcanzar los altos estándares del estado.</a:t>
            </a:r>
            <a:endParaRPr sz="1100">
              <a:latin typeface="Calibri"/>
              <a:ea typeface="Calibri"/>
              <a:cs typeface="Calibri"/>
              <a:sym typeface="Calibri"/>
            </a:endParaRPr>
          </a:p>
        </p:txBody>
      </p:sp>
      <p:sp>
        <p:nvSpPr>
          <p:cNvPr id="66" name="Google Shape;66;p14"/>
          <p:cNvSpPr txBox="1"/>
          <p:nvPr/>
        </p:nvSpPr>
        <p:spPr>
          <a:xfrm>
            <a:off x="0" y="849700"/>
            <a:ext cx="4472400" cy="5734800"/>
          </a:xfrm>
          <a:prstGeom prst="rect">
            <a:avLst/>
          </a:prstGeom>
          <a:noFill/>
          <a:ln>
            <a:noFill/>
          </a:ln>
        </p:spPr>
        <p:txBody>
          <a:bodyPr anchorCtr="0" anchor="t" bIns="91425" lIns="91425" spcFirstLastPara="1" rIns="91425" wrap="square" tIns="91425">
            <a:spAutoFit/>
          </a:bodyPr>
          <a:lstStyle/>
          <a:p>
            <a:pPr indent="0" lvl="0" marL="0" rtl="0" algn="l">
              <a:lnSpc>
                <a:spcPct val="107916"/>
              </a:lnSpc>
              <a:spcBef>
                <a:spcPts val="0"/>
              </a:spcBef>
              <a:spcAft>
                <a:spcPts val="0"/>
              </a:spcAft>
              <a:buClr>
                <a:schemeClr val="dk1"/>
              </a:buClr>
              <a:buSzPts val="1100"/>
              <a:buFont typeface="Arial"/>
              <a:buNone/>
            </a:pPr>
            <a:r>
              <a:rPr b="1" lang="es" sz="900">
                <a:solidFill>
                  <a:schemeClr val="dk1"/>
                </a:solidFill>
                <a:latin typeface="Calibri"/>
                <a:ea typeface="Calibri"/>
                <a:cs typeface="Calibri"/>
                <a:sym typeface="Calibri"/>
              </a:rPr>
              <a:t>   </a:t>
            </a:r>
            <a:r>
              <a:rPr b="1" lang="es" sz="900">
                <a:solidFill>
                  <a:schemeClr val="dk1"/>
                </a:solidFill>
                <a:latin typeface="Calibri"/>
                <a:ea typeface="Calibri"/>
                <a:cs typeface="Calibri"/>
                <a:sym typeface="Calibri"/>
              </a:rPr>
              <a:t> </a:t>
            </a:r>
            <a:r>
              <a:rPr b="1" lang="es" sz="900" u="sng">
                <a:solidFill>
                  <a:schemeClr val="dk1"/>
                </a:solidFill>
                <a:latin typeface="Calibri"/>
                <a:ea typeface="Calibri"/>
                <a:cs typeface="Calibri"/>
                <a:sym typeface="Calibri"/>
              </a:rPr>
              <a:t>Responsabilidades de la escuela</a:t>
            </a:r>
            <a:r>
              <a:rPr b="1" lang="es" sz="900">
                <a:solidFill>
                  <a:schemeClr val="dk1"/>
                </a:solidFill>
                <a:latin typeface="Calibri"/>
                <a:ea typeface="Calibri"/>
                <a:cs typeface="Calibri"/>
                <a:sym typeface="Calibri"/>
              </a:rPr>
              <a:t>: Parker Elementary</a:t>
            </a:r>
            <a:endParaRPr sz="900">
              <a:solidFill>
                <a:schemeClr val="dk1"/>
              </a:solidFill>
              <a:latin typeface="Calibri"/>
              <a:ea typeface="Calibri"/>
              <a:cs typeface="Calibri"/>
              <a:sym typeface="Calibri"/>
            </a:endParaRPr>
          </a:p>
          <a:p>
            <a:pPr indent="-285750" lvl="0" marL="457200" rtl="0" algn="l">
              <a:lnSpc>
                <a:spcPct val="115000"/>
              </a:lnSpc>
              <a:spcBef>
                <a:spcPts val="800"/>
              </a:spcBef>
              <a:spcAft>
                <a:spcPts val="0"/>
              </a:spcAft>
              <a:buClr>
                <a:schemeClr val="dk1"/>
              </a:buClr>
              <a:buSzPts val="900"/>
              <a:buFont typeface="Calibri"/>
              <a:buChar char="●"/>
            </a:pPr>
            <a:r>
              <a:rPr lang="es" sz="900">
                <a:solidFill>
                  <a:schemeClr val="dk1"/>
                </a:solidFill>
                <a:latin typeface="Calibri"/>
                <a:ea typeface="Calibri"/>
                <a:cs typeface="Calibri"/>
                <a:sym typeface="Calibri"/>
              </a:rPr>
              <a:t>proporcionará a las familias de manera oportuna información sobre los programas del Título 1, Parte A, incluida una descripción y explicación del plan de estudios de la escuela y las formas de evaluación académica utilizadas para medir el progreso de los niños y los niveles de competencia esperados. Esta información se proporcionará en una forma comprensible, incluidos formatos alternativos, a solicitud de los padres con discapacidades y, cuando sea posible, en un idioma que los padres y las familias puedan entender. Estos se proporcionarán a través de la agenda diaria, correos electrónicos, llamadas telefónicas, carpetas semanales para llevar a casa, en línea, informes de progreso provisionales, boletas de calificaciones y conferencias programadas regularmente.  </a:t>
            </a:r>
            <a:endParaRPr sz="900">
              <a:solidFill>
                <a:schemeClr val="dk1"/>
              </a:solidFill>
              <a:latin typeface="Calibri"/>
              <a:ea typeface="Calibri"/>
              <a:cs typeface="Calibri"/>
              <a:sym typeface="Calibri"/>
            </a:endParaRPr>
          </a:p>
          <a:p>
            <a:pPr indent="-285750" lvl="0" marL="457200" rtl="0" algn="l">
              <a:lnSpc>
                <a:spcPct val="115000"/>
              </a:lnSpc>
              <a:spcBef>
                <a:spcPts val="0"/>
              </a:spcBef>
              <a:spcAft>
                <a:spcPts val="0"/>
              </a:spcAft>
              <a:buClr>
                <a:schemeClr val="dk1"/>
              </a:buClr>
              <a:buSzPts val="900"/>
              <a:buFont typeface="Calibri"/>
              <a:buChar char="●"/>
            </a:pPr>
            <a:r>
              <a:rPr lang="es" sz="900">
                <a:solidFill>
                  <a:schemeClr val="dk1"/>
                </a:solidFill>
                <a:latin typeface="Calibri"/>
                <a:ea typeface="Calibri"/>
                <a:cs typeface="Calibri"/>
                <a:sym typeface="Calibri"/>
              </a:rPr>
              <a:t>Proporcione información en el Área de recursos para padres del Centro de medios y en línea. </a:t>
            </a:r>
            <a:endParaRPr sz="900">
              <a:solidFill>
                <a:schemeClr val="dk1"/>
              </a:solidFill>
              <a:latin typeface="Calibri"/>
              <a:ea typeface="Calibri"/>
              <a:cs typeface="Calibri"/>
              <a:sym typeface="Calibri"/>
            </a:endParaRPr>
          </a:p>
          <a:p>
            <a:pPr indent="-285750" lvl="0" marL="457200" rtl="0" algn="l">
              <a:lnSpc>
                <a:spcPct val="115000"/>
              </a:lnSpc>
              <a:spcBef>
                <a:spcPts val="0"/>
              </a:spcBef>
              <a:spcAft>
                <a:spcPts val="0"/>
              </a:spcAft>
              <a:buClr>
                <a:schemeClr val="dk1"/>
              </a:buClr>
              <a:buSzPts val="900"/>
              <a:buFont typeface="Calibri"/>
              <a:buChar char="●"/>
            </a:pPr>
            <a:r>
              <a:rPr lang="es" sz="900">
                <a:solidFill>
                  <a:schemeClr val="dk1"/>
                </a:solidFill>
                <a:latin typeface="Calibri"/>
                <a:ea typeface="Calibri"/>
                <a:cs typeface="Calibri"/>
                <a:sym typeface="Calibri"/>
              </a:rPr>
              <a:t>Involucrar a las familias en la planificación, revisión y mejora de la política de participación de los padres de la escuela y el plan del programa de toda la escuela de una manera organizada, continua, inclusiva y oportuna.</a:t>
            </a:r>
            <a:endParaRPr sz="900">
              <a:solidFill>
                <a:schemeClr val="dk1"/>
              </a:solidFill>
              <a:latin typeface="Calibri"/>
              <a:ea typeface="Calibri"/>
              <a:cs typeface="Calibri"/>
              <a:sym typeface="Calibri"/>
            </a:endParaRPr>
          </a:p>
          <a:p>
            <a:pPr indent="-285750" lvl="0" marL="457200" rtl="0" algn="l">
              <a:lnSpc>
                <a:spcPct val="115000"/>
              </a:lnSpc>
              <a:spcBef>
                <a:spcPts val="100"/>
              </a:spcBef>
              <a:spcAft>
                <a:spcPts val="0"/>
              </a:spcAft>
              <a:buClr>
                <a:schemeClr val="dk1"/>
              </a:buClr>
              <a:buSzPts val="900"/>
              <a:buFont typeface="Calibri"/>
              <a:buChar char="●"/>
            </a:pPr>
            <a:r>
              <a:rPr lang="es" sz="900">
                <a:solidFill>
                  <a:schemeClr val="dk1"/>
                </a:solidFill>
                <a:latin typeface="Calibri"/>
                <a:ea typeface="Calibri"/>
                <a:cs typeface="Calibri"/>
                <a:sym typeface="Calibri"/>
              </a:rPr>
              <a:t>Llevar a cabo conferencias de padres y maestros durante las cuales se discutirá este pacto en lo que se refiere al rendimiento individual del niño.	                        </a:t>
            </a:r>
            <a:endParaRPr sz="900">
              <a:solidFill>
                <a:schemeClr val="dk1"/>
              </a:solidFill>
              <a:latin typeface="Calibri"/>
              <a:ea typeface="Calibri"/>
              <a:cs typeface="Calibri"/>
              <a:sym typeface="Calibri"/>
            </a:endParaRPr>
          </a:p>
          <a:p>
            <a:pPr indent="-285750" lvl="0" marL="457200" rtl="0" algn="l">
              <a:lnSpc>
                <a:spcPct val="115000"/>
              </a:lnSpc>
              <a:spcBef>
                <a:spcPts val="100"/>
              </a:spcBef>
              <a:spcAft>
                <a:spcPts val="0"/>
              </a:spcAft>
              <a:buClr>
                <a:schemeClr val="dk1"/>
              </a:buClr>
              <a:buSzPts val="900"/>
              <a:buFont typeface="Calibri"/>
              <a:buChar char="●"/>
            </a:pPr>
            <a:r>
              <a:rPr lang="es" sz="900">
                <a:solidFill>
                  <a:schemeClr val="dk1"/>
                </a:solidFill>
                <a:latin typeface="Calibri"/>
                <a:ea typeface="Calibri"/>
                <a:cs typeface="Calibri"/>
                <a:sym typeface="Calibri"/>
              </a:rPr>
              <a:t>Proporcionar a los padres un acceso razonable al personal. Específicamente, el personal estará disponible para consultar con los padres de la siguiente manera: El </a:t>
            </a:r>
            <a:endParaRPr sz="900">
              <a:solidFill>
                <a:schemeClr val="dk1"/>
              </a:solidFill>
              <a:latin typeface="Calibri"/>
              <a:ea typeface="Calibri"/>
              <a:cs typeface="Calibri"/>
              <a:sym typeface="Calibri"/>
            </a:endParaRPr>
          </a:p>
          <a:p>
            <a:pPr indent="-285750" lvl="1" marL="914400" rtl="0" algn="l">
              <a:spcBef>
                <a:spcPts val="100"/>
              </a:spcBef>
              <a:spcAft>
                <a:spcPts val="0"/>
              </a:spcAft>
              <a:buClr>
                <a:schemeClr val="dk1"/>
              </a:buClr>
              <a:buSzPts val="900"/>
              <a:buFont typeface="Calibri"/>
              <a:buChar char="o"/>
            </a:pPr>
            <a:r>
              <a:rPr lang="es" sz="900">
                <a:solidFill>
                  <a:schemeClr val="dk1"/>
                </a:solidFill>
                <a:latin typeface="Calibri"/>
                <a:ea typeface="Calibri"/>
                <a:cs typeface="Calibri"/>
                <a:sym typeface="Calibri"/>
              </a:rPr>
              <a:t>personal </a:t>
            </a:r>
            <a:r>
              <a:rPr i="1" lang="es" sz="900">
                <a:solidFill>
                  <a:schemeClr val="dk1"/>
                </a:solidFill>
                <a:latin typeface="Calibri"/>
                <a:ea typeface="Calibri"/>
                <a:cs typeface="Calibri"/>
                <a:sym typeface="Calibri"/>
              </a:rPr>
              <a:t>iniciará</a:t>
            </a:r>
            <a:r>
              <a:rPr lang="es" sz="900">
                <a:solidFill>
                  <a:schemeClr val="dk1"/>
                </a:solidFill>
                <a:latin typeface="Calibri"/>
                <a:ea typeface="Calibri"/>
                <a:cs typeface="Calibri"/>
                <a:sym typeface="Calibri"/>
              </a:rPr>
              <a:t> el contacto con los padres por teléfono o conferencia durante las </a:t>
            </a:r>
            <a:r>
              <a:rPr lang="es" sz="900" u="sng">
                <a:solidFill>
                  <a:schemeClr val="dk1"/>
                </a:solidFill>
                <a:latin typeface="Calibri"/>
                <a:ea typeface="Calibri"/>
                <a:cs typeface="Calibri"/>
                <a:sym typeface="Calibri"/>
              </a:rPr>
              <a:t>primeras nueve semanas El</a:t>
            </a:r>
            <a:endParaRPr sz="900">
              <a:solidFill>
                <a:schemeClr val="dk1"/>
              </a:solidFill>
              <a:latin typeface="Calibri"/>
              <a:ea typeface="Calibri"/>
              <a:cs typeface="Calibri"/>
              <a:sym typeface="Calibri"/>
            </a:endParaRPr>
          </a:p>
          <a:p>
            <a:pPr indent="-285750" lvl="1" marL="914400" rtl="0" algn="l">
              <a:spcBef>
                <a:spcPts val="0"/>
              </a:spcBef>
              <a:spcAft>
                <a:spcPts val="0"/>
              </a:spcAft>
              <a:buClr>
                <a:schemeClr val="dk1"/>
              </a:buClr>
              <a:buSzPts val="900"/>
              <a:buFont typeface="Calibri"/>
              <a:buChar char="o"/>
            </a:pPr>
            <a:r>
              <a:rPr lang="es" sz="900">
                <a:solidFill>
                  <a:schemeClr val="dk1"/>
                </a:solidFill>
                <a:latin typeface="Calibri"/>
                <a:ea typeface="Calibri"/>
                <a:cs typeface="Calibri"/>
                <a:sym typeface="Calibri"/>
              </a:rPr>
              <a:t>personal devolverá las llamadas telefónicas o correos electrónicos de los padres de </a:t>
            </a:r>
            <a:r>
              <a:rPr lang="es" sz="900" u="sng">
                <a:solidFill>
                  <a:schemeClr val="dk1"/>
                </a:solidFill>
                <a:latin typeface="Calibri"/>
                <a:ea typeface="Calibri"/>
                <a:cs typeface="Calibri"/>
                <a:sym typeface="Calibri"/>
              </a:rPr>
              <a:t>manera rápida y oportuna Las</a:t>
            </a:r>
            <a:endParaRPr sz="900" u="sng">
              <a:solidFill>
                <a:schemeClr val="dk1"/>
              </a:solidFill>
              <a:latin typeface="Calibri"/>
              <a:ea typeface="Calibri"/>
              <a:cs typeface="Calibri"/>
              <a:sym typeface="Calibri"/>
            </a:endParaRPr>
          </a:p>
          <a:p>
            <a:pPr indent="-285750" lvl="1" marL="914400" rtl="0" algn="l">
              <a:spcBef>
                <a:spcPts val="0"/>
              </a:spcBef>
              <a:spcAft>
                <a:spcPts val="0"/>
              </a:spcAft>
              <a:buClr>
                <a:schemeClr val="dk1"/>
              </a:buClr>
              <a:buSzPts val="900"/>
              <a:buFont typeface="Calibri"/>
              <a:buChar char="o"/>
            </a:pPr>
            <a:r>
              <a:rPr lang="es" sz="900">
                <a:solidFill>
                  <a:schemeClr val="dk1"/>
                </a:solidFill>
                <a:latin typeface="Calibri"/>
                <a:ea typeface="Calibri"/>
                <a:cs typeface="Calibri"/>
                <a:sym typeface="Calibri"/>
              </a:rPr>
              <a:t>citas para las conferencias se pueden hacer a través del maestro u oficina de la escuela</a:t>
            </a:r>
            <a:endParaRPr sz="900">
              <a:solidFill>
                <a:schemeClr val="dk1"/>
              </a:solidFill>
              <a:latin typeface="Calibri"/>
              <a:ea typeface="Calibri"/>
              <a:cs typeface="Calibri"/>
              <a:sym typeface="Calibri"/>
            </a:endParaRPr>
          </a:p>
          <a:p>
            <a:pPr indent="-285750" lvl="1" marL="914400" rtl="0" algn="l">
              <a:spcBef>
                <a:spcPts val="0"/>
              </a:spcBef>
              <a:spcAft>
                <a:spcPts val="0"/>
              </a:spcAft>
              <a:buClr>
                <a:schemeClr val="dk1"/>
              </a:buClr>
              <a:buSzPts val="900"/>
              <a:buFont typeface="Calibri"/>
              <a:buChar char="o"/>
            </a:pPr>
            <a:r>
              <a:rPr lang="es" sz="900">
                <a:solidFill>
                  <a:schemeClr val="dk1"/>
                </a:solidFill>
                <a:latin typeface="Calibri"/>
                <a:ea typeface="Calibri"/>
                <a:cs typeface="Calibri"/>
                <a:sym typeface="Calibri"/>
              </a:rPr>
              <a:t>Se invitará a los padres a ser voluntarios en el aula, asistir a excursiones / presentaciones</a:t>
            </a:r>
            <a:endParaRPr sz="900">
              <a:solidFill>
                <a:schemeClr val="dk1"/>
              </a:solidFill>
              <a:latin typeface="Calibri"/>
              <a:ea typeface="Calibri"/>
              <a:cs typeface="Calibri"/>
              <a:sym typeface="Calibri"/>
            </a:endParaRPr>
          </a:p>
          <a:p>
            <a:pPr indent="-285750" lvl="1" marL="914400" rtl="0" algn="l">
              <a:spcBef>
                <a:spcPts val="0"/>
              </a:spcBef>
              <a:spcAft>
                <a:spcPts val="0"/>
              </a:spcAft>
              <a:buClr>
                <a:schemeClr val="dk1"/>
              </a:buClr>
              <a:buSzPts val="900"/>
              <a:buFont typeface="Calibri"/>
              <a:buChar char="o"/>
            </a:pPr>
            <a:r>
              <a:rPr lang="es" sz="900">
                <a:solidFill>
                  <a:schemeClr val="dk1"/>
                </a:solidFill>
                <a:latin typeface="Calibri"/>
                <a:ea typeface="Calibri"/>
                <a:cs typeface="Calibri"/>
                <a:sym typeface="Calibri"/>
              </a:rPr>
              <a:t>Comunicación regular a través de planificadores de estudiantes, tablas de comportamiento, carpetas, etc.</a:t>
            </a:r>
            <a:endParaRPr sz="900">
              <a:solidFill>
                <a:schemeClr val="dk1"/>
              </a:solidFill>
              <a:latin typeface="Calibri"/>
              <a:ea typeface="Calibri"/>
              <a:cs typeface="Calibri"/>
              <a:sym typeface="Calibri"/>
            </a:endParaRPr>
          </a:p>
          <a:p>
            <a:pPr indent="-285750" lvl="0" marL="457200" rtl="0" algn="l">
              <a:spcBef>
                <a:spcPts val="0"/>
              </a:spcBef>
              <a:spcAft>
                <a:spcPts val="0"/>
              </a:spcAft>
              <a:buClr>
                <a:schemeClr val="dk1"/>
              </a:buClr>
              <a:buSzPts val="900"/>
              <a:buFont typeface="Calibri"/>
              <a:buChar char="●"/>
            </a:pPr>
            <a:r>
              <a:rPr lang="es" sz="900">
                <a:solidFill>
                  <a:schemeClr val="dk1"/>
                </a:solidFill>
                <a:latin typeface="Calibri"/>
                <a:ea typeface="Calibri"/>
                <a:cs typeface="Calibri"/>
                <a:sym typeface="Calibri"/>
              </a:rPr>
              <a:t>La escuela ofrecerá una serie de reuniones adicionales de participación de padres y familias dentro de horarios de reuniones flexibles</a:t>
            </a:r>
            <a:endParaRPr b="1" sz="900">
              <a:solidFill>
                <a:schemeClr val="dk1"/>
              </a:solidFill>
              <a:latin typeface="Calibri"/>
              <a:ea typeface="Calibri"/>
              <a:cs typeface="Calibri"/>
              <a:sym typeface="Calibri"/>
            </a:endParaRPr>
          </a:p>
          <a:p>
            <a:pPr indent="0" lvl="0" marL="457200" rtl="0" algn="l">
              <a:lnSpc>
                <a:spcPct val="107916"/>
              </a:lnSpc>
              <a:spcBef>
                <a:spcPts val="800"/>
              </a:spcBef>
              <a:spcAft>
                <a:spcPts val="0"/>
              </a:spcAft>
              <a:buNone/>
            </a:pPr>
            <a:r>
              <a:t/>
            </a:r>
            <a:endParaRPr sz="900">
              <a:solidFill>
                <a:schemeClr val="dk1"/>
              </a:solidFill>
              <a:latin typeface="Calibri"/>
              <a:ea typeface="Calibri"/>
              <a:cs typeface="Calibri"/>
              <a:sym typeface="Calibri"/>
            </a:endParaRPr>
          </a:p>
          <a:p>
            <a:pPr indent="0" lvl="0" marL="0" rtl="0" algn="l">
              <a:spcBef>
                <a:spcPts val="800"/>
              </a:spcBef>
              <a:spcAft>
                <a:spcPts val="0"/>
              </a:spcAft>
              <a:buNone/>
            </a:pPr>
            <a:r>
              <a:t/>
            </a:r>
            <a:endParaRPr/>
          </a:p>
        </p:txBody>
      </p:sp>
      <p:sp>
        <p:nvSpPr>
          <p:cNvPr id="67" name="Google Shape;67;p14"/>
          <p:cNvSpPr txBox="1"/>
          <p:nvPr/>
        </p:nvSpPr>
        <p:spPr>
          <a:xfrm>
            <a:off x="4274450" y="849692"/>
            <a:ext cx="4771500" cy="2809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s" sz="800">
                <a:solidFill>
                  <a:schemeClr val="dk1"/>
                </a:solidFill>
                <a:latin typeface="Calibri"/>
                <a:ea typeface="Calibri"/>
                <a:cs typeface="Calibri"/>
                <a:sym typeface="Calibri"/>
              </a:rPr>
              <a:t> </a:t>
            </a:r>
            <a:r>
              <a:rPr b="1" lang="es" sz="900">
                <a:solidFill>
                  <a:schemeClr val="dk1"/>
                </a:solidFill>
                <a:latin typeface="Calibri"/>
                <a:ea typeface="Calibri"/>
                <a:cs typeface="Calibri"/>
                <a:sym typeface="Calibri"/>
              </a:rPr>
              <a:t> </a:t>
            </a:r>
            <a:r>
              <a:rPr b="1" lang="es" sz="900" u="sng">
                <a:solidFill>
                  <a:schemeClr val="dk1"/>
                </a:solidFill>
                <a:latin typeface="Calibri"/>
                <a:ea typeface="Calibri"/>
                <a:cs typeface="Calibri"/>
                <a:sym typeface="Calibri"/>
              </a:rPr>
              <a:t> Responsabilidades de la familia:</a:t>
            </a:r>
            <a:r>
              <a:rPr lang="es" sz="900">
                <a:solidFill>
                  <a:schemeClr val="dk1"/>
                </a:solidFill>
                <a:latin typeface="Calibri"/>
                <a:ea typeface="Calibri"/>
                <a:cs typeface="Calibri"/>
                <a:sym typeface="Calibri"/>
              </a:rPr>
              <a:t>  Nosotros, como padres / familia, apoyaremos el aprendizaje de nuestro hijo de las siguientes maneras </a:t>
            </a:r>
            <a:endParaRPr sz="900">
              <a:solidFill>
                <a:schemeClr val="dk1"/>
              </a:solidFill>
              <a:latin typeface="Calibri"/>
              <a:ea typeface="Calibri"/>
              <a:cs typeface="Calibri"/>
              <a:sym typeface="Calibri"/>
            </a:endParaRPr>
          </a:p>
          <a:p>
            <a:pPr indent="0" lvl="0" marL="0" rtl="0" algn="l">
              <a:spcBef>
                <a:spcPts val="0"/>
              </a:spcBef>
              <a:spcAft>
                <a:spcPts val="0"/>
              </a:spcAft>
              <a:buNone/>
            </a:pPr>
            <a:r>
              <a:rPr lang="es" sz="900">
                <a:solidFill>
                  <a:schemeClr val="dk1"/>
                </a:solidFill>
                <a:latin typeface="Calibri"/>
                <a:ea typeface="Calibri"/>
                <a:cs typeface="Calibri"/>
                <a:sym typeface="Calibri"/>
              </a:rPr>
              <a:t>      </a:t>
            </a:r>
            <a:endParaRPr sz="900">
              <a:solidFill>
                <a:schemeClr val="dk1"/>
              </a:solidFill>
              <a:latin typeface="Calibri"/>
              <a:ea typeface="Calibri"/>
              <a:cs typeface="Calibri"/>
              <a:sym typeface="Calibri"/>
            </a:endParaRPr>
          </a:p>
          <a:p>
            <a:pPr indent="-285750" lvl="0" marL="457200" rtl="0" algn="l">
              <a:lnSpc>
                <a:spcPct val="115000"/>
              </a:lnSpc>
              <a:spcBef>
                <a:spcPts val="0"/>
              </a:spcBef>
              <a:spcAft>
                <a:spcPts val="0"/>
              </a:spcAft>
              <a:buClr>
                <a:schemeClr val="dk1"/>
              </a:buClr>
              <a:buSzPts val="900"/>
              <a:buFont typeface="Calibri"/>
              <a:buChar char="●"/>
            </a:pPr>
            <a:r>
              <a:rPr lang="es" sz="900">
                <a:solidFill>
                  <a:schemeClr val="dk1"/>
                </a:solidFill>
                <a:latin typeface="Calibri"/>
                <a:ea typeface="Calibri"/>
                <a:cs typeface="Calibri"/>
                <a:sym typeface="Calibri"/>
              </a:rPr>
              <a:t>Tener estudiantes en la escuela a tiempo para promover un progreso escolar exitoso</a:t>
            </a:r>
            <a:endParaRPr sz="900">
              <a:solidFill>
                <a:schemeClr val="dk1"/>
              </a:solidFill>
              <a:latin typeface="Calibri"/>
              <a:ea typeface="Calibri"/>
              <a:cs typeface="Calibri"/>
              <a:sym typeface="Calibri"/>
            </a:endParaRPr>
          </a:p>
          <a:p>
            <a:pPr indent="-285750" lvl="0" marL="457200" rtl="0" algn="l">
              <a:lnSpc>
                <a:spcPct val="115000"/>
              </a:lnSpc>
              <a:spcBef>
                <a:spcPts val="0"/>
              </a:spcBef>
              <a:spcAft>
                <a:spcPts val="0"/>
              </a:spcAft>
              <a:buClr>
                <a:schemeClr val="dk1"/>
              </a:buClr>
              <a:buSzPts val="900"/>
              <a:buFont typeface="Calibri"/>
              <a:buChar char="●"/>
            </a:pPr>
            <a:r>
              <a:rPr lang="es" sz="900">
                <a:solidFill>
                  <a:schemeClr val="dk1"/>
                </a:solidFill>
                <a:latin typeface="Calibri"/>
                <a:ea typeface="Calibri"/>
                <a:cs typeface="Calibri"/>
                <a:sym typeface="Calibri"/>
              </a:rPr>
              <a:t>Asegurar que mi hijo duerma lo suficiente para tener éxito en la escuela</a:t>
            </a:r>
            <a:endParaRPr sz="900">
              <a:solidFill>
                <a:schemeClr val="dk1"/>
              </a:solidFill>
              <a:latin typeface="Calibri"/>
              <a:ea typeface="Calibri"/>
              <a:cs typeface="Calibri"/>
              <a:sym typeface="Calibri"/>
            </a:endParaRPr>
          </a:p>
          <a:p>
            <a:pPr indent="-285750" lvl="0" marL="457200" rtl="0" algn="l">
              <a:lnSpc>
                <a:spcPct val="115000"/>
              </a:lnSpc>
              <a:spcBef>
                <a:spcPts val="0"/>
              </a:spcBef>
              <a:spcAft>
                <a:spcPts val="0"/>
              </a:spcAft>
              <a:buClr>
                <a:schemeClr val="dk1"/>
              </a:buClr>
              <a:buSzPts val="900"/>
              <a:buFont typeface="Calibri"/>
              <a:buChar char="●"/>
            </a:pPr>
            <a:r>
              <a:rPr lang="es" sz="900">
                <a:solidFill>
                  <a:schemeClr val="dk1"/>
                </a:solidFill>
                <a:latin typeface="Calibri"/>
                <a:ea typeface="Calibri"/>
                <a:cs typeface="Calibri"/>
                <a:sym typeface="Calibri"/>
              </a:rPr>
              <a:t>Asegurar que se complete la tarea; el planificador / registro de lectura se firma con prontitud</a:t>
            </a:r>
            <a:endParaRPr sz="900">
              <a:solidFill>
                <a:schemeClr val="dk1"/>
              </a:solidFill>
              <a:latin typeface="Calibri"/>
              <a:ea typeface="Calibri"/>
              <a:cs typeface="Calibri"/>
              <a:sym typeface="Calibri"/>
            </a:endParaRPr>
          </a:p>
          <a:p>
            <a:pPr indent="-285750" lvl="0" marL="457200" rtl="0" algn="l">
              <a:lnSpc>
                <a:spcPct val="115000"/>
              </a:lnSpc>
              <a:spcBef>
                <a:spcPts val="0"/>
              </a:spcBef>
              <a:spcAft>
                <a:spcPts val="0"/>
              </a:spcAft>
              <a:buClr>
                <a:schemeClr val="dk1"/>
              </a:buClr>
              <a:buSzPts val="900"/>
              <a:buFont typeface="Calibri"/>
              <a:buChar char="●"/>
            </a:pPr>
            <a:r>
              <a:rPr lang="es" sz="900">
                <a:solidFill>
                  <a:schemeClr val="dk1"/>
                </a:solidFill>
                <a:latin typeface="Calibri"/>
                <a:ea typeface="Calibri"/>
                <a:cs typeface="Calibri"/>
                <a:sym typeface="Calibri"/>
              </a:rPr>
              <a:t>Supervisar la cantidad de televisión, videojuegos y tiempo no educativo en pantalla / electrónico con uso positivo del tiempo extracurricular</a:t>
            </a:r>
            <a:endParaRPr sz="900">
              <a:solidFill>
                <a:schemeClr val="dk1"/>
              </a:solidFill>
              <a:latin typeface="Calibri"/>
              <a:ea typeface="Calibri"/>
              <a:cs typeface="Calibri"/>
              <a:sym typeface="Calibri"/>
            </a:endParaRPr>
          </a:p>
          <a:p>
            <a:pPr indent="-285750" lvl="0" marL="457200" rtl="0" algn="l">
              <a:lnSpc>
                <a:spcPct val="115000"/>
              </a:lnSpc>
              <a:spcBef>
                <a:spcPts val="0"/>
              </a:spcBef>
              <a:spcAft>
                <a:spcPts val="0"/>
              </a:spcAft>
              <a:buClr>
                <a:schemeClr val="dk1"/>
              </a:buClr>
              <a:buSzPts val="900"/>
              <a:buFont typeface="Calibri"/>
              <a:buChar char="●"/>
            </a:pPr>
            <a:r>
              <a:rPr lang="es" sz="900">
                <a:solidFill>
                  <a:schemeClr val="dk1"/>
                </a:solidFill>
                <a:latin typeface="Calibri"/>
                <a:ea typeface="Calibri"/>
                <a:cs typeface="Calibri"/>
                <a:sym typeface="Calibri"/>
              </a:rPr>
              <a:t>Participar, según corresponda, en las decisiones relacionadas con la educación de</a:t>
            </a:r>
            <a:endParaRPr sz="900">
              <a:solidFill>
                <a:schemeClr val="dk1"/>
              </a:solidFill>
              <a:latin typeface="Calibri"/>
              <a:ea typeface="Calibri"/>
              <a:cs typeface="Calibri"/>
              <a:sym typeface="Calibri"/>
            </a:endParaRPr>
          </a:p>
          <a:p>
            <a:pPr indent="-285750" lvl="0" marL="457200" rtl="0" algn="l">
              <a:lnSpc>
                <a:spcPct val="115000"/>
              </a:lnSpc>
              <a:spcBef>
                <a:spcPts val="0"/>
              </a:spcBef>
              <a:spcAft>
                <a:spcPts val="0"/>
              </a:spcAft>
              <a:buClr>
                <a:schemeClr val="dk1"/>
              </a:buClr>
              <a:buSzPts val="900"/>
              <a:buFont typeface="Calibri"/>
              <a:buChar char="●"/>
            </a:pPr>
            <a:r>
              <a:rPr lang="es" sz="900">
                <a:solidFill>
                  <a:schemeClr val="dk1"/>
                </a:solidFill>
                <a:latin typeface="Calibri"/>
                <a:ea typeface="Calibri"/>
                <a:cs typeface="Calibri"/>
                <a:sym typeface="Calibri"/>
              </a:rPr>
              <a:t>mi hijo Ayudar a mi hijo a adherirse al código de vestimenta</a:t>
            </a:r>
            <a:endParaRPr sz="900">
              <a:solidFill>
                <a:schemeClr val="dk1"/>
              </a:solidFill>
              <a:latin typeface="Calibri"/>
              <a:ea typeface="Calibri"/>
              <a:cs typeface="Calibri"/>
              <a:sym typeface="Calibri"/>
            </a:endParaRPr>
          </a:p>
          <a:p>
            <a:pPr indent="-285750" lvl="0" marL="457200" rtl="0" algn="l">
              <a:lnSpc>
                <a:spcPct val="115000"/>
              </a:lnSpc>
              <a:spcBef>
                <a:spcPts val="0"/>
              </a:spcBef>
              <a:spcAft>
                <a:spcPts val="0"/>
              </a:spcAft>
              <a:buClr>
                <a:schemeClr val="dk1"/>
              </a:buClr>
              <a:buSzPts val="900"/>
              <a:buFont typeface="Calibri"/>
              <a:buChar char="●"/>
            </a:pPr>
            <a:r>
              <a:rPr lang="es" sz="900">
                <a:solidFill>
                  <a:schemeClr val="dk1"/>
                </a:solidFill>
                <a:latin typeface="Calibri"/>
                <a:ea typeface="Calibri"/>
                <a:cs typeface="Calibri"/>
                <a:sym typeface="Calibri"/>
              </a:rPr>
              <a:t>Mantenerse informado sobre la educación de mi hijo al revisar regularmente el libro de calificaciones en línea y leer con prontitud y responder a todos los avisos de la escuela o el distrito escolar</a:t>
            </a:r>
            <a:endParaRPr sz="900">
              <a:solidFill>
                <a:schemeClr val="dk1"/>
              </a:solidFill>
              <a:latin typeface="Calibri"/>
              <a:ea typeface="Calibri"/>
              <a:cs typeface="Calibri"/>
              <a:sym typeface="Calibri"/>
            </a:endParaRPr>
          </a:p>
          <a:p>
            <a:pPr indent="-285750" lvl="0" marL="457200" rtl="0" algn="l">
              <a:lnSpc>
                <a:spcPct val="115000"/>
              </a:lnSpc>
              <a:spcBef>
                <a:spcPts val="0"/>
              </a:spcBef>
              <a:spcAft>
                <a:spcPts val="0"/>
              </a:spcAft>
              <a:buClr>
                <a:schemeClr val="dk1"/>
              </a:buClr>
              <a:buSzPts val="900"/>
              <a:buFont typeface="Calibri"/>
              <a:buChar char="●"/>
            </a:pPr>
            <a:r>
              <a:rPr lang="es" sz="900">
                <a:solidFill>
                  <a:schemeClr val="dk1"/>
                </a:solidFill>
                <a:latin typeface="Calibri"/>
                <a:ea typeface="Calibri"/>
                <a:cs typeface="Calibri"/>
                <a:sym typeface="Calibri"/>
              </a:rPr>
              <a:t>Proporcionar información de contacto actualizada (números de teléfono, direcciones de correo electrónico, etc.) a la escuela</a:t>
            </a:r>
            <a:endParaRPr sz="900">
              <a:solidFill>
                <a:schemeClr val="dk1"/>
              </a:solidFill>
              <a:latin typeface="Calibri"/>
              <a:ea typeface="Calibri"/>
              <a:cs typeface="Calibri"/>
              <a:sym typeface="Calibri"/>
            </a:endParaRPr>
          </a:p>
          <a:p>
            <a:pPr indent="-285750" lvl="0" marL="457200" rtl="0" algn="l">
              <a:lnSpc>
                <a:spcPct val="115000"/>
              </a:lnSpc>
              <a:spcBef>
                <a:spcPts val="0"/>
              </a:spcBef>
              <a:spcAft>
                <a:spcPts val="0"/>
              </a:spcAft>
              <a:buClr>
                <a:schemeClr val="dk1"/>
              </a:buClr>
              <a:buSzPts val="900"/>
              <a:buFont typeface="Calibri"/>
              <a:buChar char="●"/>
            </a:pPr>
            <a:r>
              <a:rPr lang="es" sz="900">
                <a:solidFill>
                  <a:schemeClr val="dk1"/>
                </a:solidFill>
                <a:latin typeface="Calibri"/>
                <a:ea typeface="Calibri"/>
                <a:cs typeface="Calibri"/>
                <a:sym typeface="Calibri"/>
              </a:rPr>
              <a:t>Apoyar y hacer cumplir la escuela reglas en casa</a:t>
            </a:r>
            <a:endParaRPr b="1" sz="800">
              <a:latin typeface="Calibri"/>
              <a:ea typeface="Calibri"/>
              <a:cs typeface="Calibri"/>
              <a:sym typeface="Calibri"/>
            </a:endParaRPr>
          </a:p>
        </p:txBody>
      </p:sp>
      <p:sp>
        <p:nvSpPr>
          <p:cNvPr id="68" name="Google Shape;68;p14"/>
          <p:cNvSpPr txBox="1"/>
          <p:nvPr/>
        </p:nvSpPr>
        <p:spPr>
          <a:xfrm>
            <a:off x="4274450" y="3549225"/>
            <a:ext cx="4771500" cy="2475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s" sz="900">
                <a:solidFill>
                  <a:schemeClr val="dk1"/>
                </a:solidFill>
                <a:latin typeface="Calibri"/>
                <a:ea typeface="Calibri"/>
                <a:cs typeface="Calibri"/>
                <a:sym typeface="Calibri"/>
              </a:rPr>
              <a:t> </a:t>
            </a:r>
            <a:r>
              <a:rPr b="1" lang="es" sz="900" u="sng">
                <a:solidFill>
                  <a:schemeClr val="dk1"/>
                </a:solidFill>
                <a:latin typeface="Calibri"/>
                <a:ea typeface="Calibri"/>
                <a:cs typeface="Calibri"/>
                <a:sym typeface="Calibri"/>
              </a:rPr>
              <a:t> Responsabilidades de los estudiantes:</a:t>
            </a:r>
            <a:r>
              <a:rPr lang="es" sz="900">
                <a:solidFill>
                  <a:schemeClr val="dk1"/>
                </a:solidFill>
                <a:latin typeface="Calibri"/>
                <a:ea typeface="Calibri"/>
                <a:cs typeface="Calibri"/>
                <a:sym typeface="Calibri"/>
              </a:rPr>
              <a:t>  Nosotros, como estudiantes, compartiremos la responsabilidad de mejorar nuestros logros académicos de las siguientes maneras.</a:t>
            </a:r>
            <a:endParaRPr sz="900">
              <a:solidFill>
                <a:schemeClr val="dk1"/>
              </a:solidFill>
              <a:latin typeface="Calibri"/>
              <a:ea typeface="Calibri"/>
              <a:cs typeface="Calibri"/>
              <a:sym typeface="Calibri"/>
            </a:endParaRPr>
          </a:p>
          <a:p>
            <a:pPr indent="0" lvl="0" marL="0" rtl="0" algn="l">
              <a:spcBef>
                <a:spcPts val="0"/>
              </a:spcBef>
              <a:spcAft>
                <a:spcPts val="0"/>
              </a:spcAft>
              <a:buNone/>
            </a:pPr>
            <a:r>
              <a:t/>
            </a:r>
            <a:endParaRPr sz="900">
              <a:solidFill>
                <a:schemeClr val="dk1"/>
              </a:solidFill>
              <a:latin typeface="Calibri"/>
              <a:ea typeface="Calibri"/>
              <a:cs typeface="Calibri"/>
              <a:sym typeface="Calibri"/>
            </a:endParaRPr>
          </a:p>
          <a:p>
            <a:pPr indent="-285750" lvl="0" marL="457200" rtl="0" algn="l">
              <a:lnSpc>
                <a:spcPct val="115000"/>
              </a:lnSpc>
              <a:spcBef>
                <a:spcPts val="0"/>
              </a:spcBef>
              <a:spcAft>
                <a:spcPts val="0"/>
              </a:spcAft>
              <a:buClr>
                <a:schemeClr val="dk1"/>
              </a:buClr>
              <a:buSzPts val="900"/>
              <a:buFont typeface="Calibri"/>
              <a:buChar char="●"/>
            </a:pPr>
            <a:r>
              <a:rPr lang="es" sz="900">
                <a:solidFill>
                  <a:schemeClr val="dk1"/>
                </a:solidFill>
                <a:latin typeface="Calibri"/>
                <a:ea typeface="Calibri"/>
                <a:cs typeface="Calibri"/>
                <a:sym typeface="Calibri"/>
              </a:rPr>
              <a:t>Hacer mi tarea según lo asignado y pedir ayuda, incluida la solicitud de materiales / suministros según sea necesario.</a:t>
            </a:r>
            <a:endParaRPr sz="900">
              <a:solidFill>
                <a:schemeClr val="dk1"/>
              </a:solidFill>
              <a:latin typeface="Calibri"/>
              <a:ea typeface="Calibri"/>
              <a:cs typeface="Calibri"/>
              <a:sym typeface="Calibri"/>
            </a:endParaRPr>
          </a:p>
          <a:p>
            <a:pPr indent="-285750" lvl="0" marL="457200" rtl="0" algn="l">
              <a:lnSpc>
                <a:spcPct val="115000"/>
              </a:lnSpc>
              <a:spcBef>
                <a:spcPts val="0"/>
              </a:spcBef>
              <a:spcAft>
                <a:spcPts val="0"/>
              </a:spcAft>
              <a:buClr>
                <a:schemeClr val="dk1"/>
              </a:buClr>
              <a:buSzPts val="900"/>
              <a:buFont typeface="Calibri"/>
              <a:buChar char="●"/>
            </a:pPr>
            <a:r>
              <a:rPr lang="es" sz="900">
                <a:solidFill>
                  <a:schemeClr val="dk1"/>
                </a:solidFill>
                <a:latin typeface="Calibri"/>
                <a:ea typeface="Calibri"/>
                <a:cs typeface="Calibri"/>
                <a:sym typeface="Calibri"/>
              </a:rPr>
              <a:t>Trabajar con mi maestro para establecer metas académicas y hablar. sobre estrategias para alcanzar esas metas.</a:t>
            </a:r>
            <a:endParaRPr sz="900">
              <a:solidFill>
                <a:schemeClr val="dk1"/>
              </a:solidFill>
              <a:latin typeface="Calibri"/>
              <a:ea typeface="Calibri"/>
              <a:cs typeface="Calibri"/>
              <a:sym typeface="Calibri"/>
            </a:endParaRPr>
          </a:p>
          <a:p>
            <a:pPr indent="-285750" lvl="0" marL="457200" rtl="0" algn="l">
              <a:lnSpc>
                <a:spcPct val="115000"/>
              </a:lnSpc>
              <a:spcBef>
                <a:spcPts val="0"/>
              </a:spcBef>
              <a:spcAft>
                <a:spcPts val="0"/>
              </a:spcAft>
              <a:buClr>
                <a:schemeClr val="dk1"/>
              </a:buClr>
              <a:buSzPts val="900"/>
              <a:buFont typeface="Calibri"/>
              <a:buChar char="●"/>
            </a:pPr>
            <a:r>
              <a:rPr b="1" lang="es" sz="900">
                <a:solidFill>
                  <a:schemeClr val="dk1"/>
                </a:solidFill>
                <a:latin typeface="Calibri"/>
                <a:ea typeface="Calibri"/>
                <a:cs typeface="Calibri"/>
                <a:sym typeface="Calibri"/>
              </a:rPr>
              <a:t>Leer</a:t>
            </a:r>
            <a:r>
              <a:rPr lang="es" sz="900">
                <a:solidFill>
                  <a:schemeClr val="dk1"/>
                </a:solidFill>
                <a:latin typeface="Calibri"/>
                <a:ea typeface="Calibri"/>
                <a:cs typeface="Calibri"/>
                <a:sym typeface="Calibri"/>
              </a:rPr>
              <a:t> al menos 30 minutos todos los días fuera del horario escolar; practicar / repasar </a:t>
            </a:r>
            <a:r>
              <a:rPr b="1" lang="es" sz="900">
                <a:solidFill>
                  <a:schemeClr val="dk1"/>
                </a:solidFill>
                <a:latin typeface="Calibri"/>
                <a:ea typeface="Calibri"/>
                <a:cs typeface="Calibri"/>
                <a:sym typeface="Calibri"/>
              </a:rPr>
              <a:t>datos matemáticos</a:t>
            </a:r>
            <a:endParaRPr b="1" sz="900">
              <a:solidFill>
                <a:schemeClr val="dk1"/>
              </a:solidFill>
              <a:latin typeface="Calibri"/>
              <a:ea typeface="Calibri"/>
              <a:cs typeface="Calibri"/>
              <a:sym typeface="Calibri"/>
            </a:endParaRPr>
          </a:p>
          <a:p>
            <a:pPr indent="-285750" lvl="0" marL="457200" rtl="0" algn="l">
              <a:lnSpc>
                <a:spcPct val="115000"/>
              </a:lnSpc>
              <a:spcBef>
                <a:spcPts val="0"/>
              </a:spcBef>
              <a:spcAft>
                <a:spcPts val="0"/>
              </a:spcAft>
              <a:buClr>
                <a:schemeClr val="dk1"/>
              </a:buClr>
              <a:buSzPts val="900"/>
              <a:buFont typeface="Calibri"/>
              <a:buChar char="●"/>
            </a:pPr>
            <a:r>
              <a:rPr lang="es" sz="900">
                <a:solidFill>
                  <a:schemeClr val="dk1"/>
                </a:solidFill>
                <a:latin typeface="Calibri"/>
                <a:ea typeface="Calibri"/>
                <a:cs typeface="Calibri"/>
                <a:sym typeface="Calibri"/>
              </a:rPr>
              <a:t>Mostrar </a:t>
            </a:r>
            <a:r>
              <a:rPr b="1" lang="es" sz="900">
                <a:solidFill>
                  <a:schemeClr val="dk1"/>
                </a:solidFill>
                <a:latin typeface="Calibri"/>
                <a:ea typeface="Calibri"/>
                <a:cs typeface="Calibri"/>
                <a:sym typeface="Calibri"/>
              </a:rPr>
              <a:t>respeto</a:t>
            </a:r>
            <a:r>
              <a:rPr lang="es" sz="900">
                <a:solidFill>
                  <a:schemeClr val="dk1"/>
                </a:solidFill>
                <a:latin typeface="Calibri"/>
                <a:ea typeface="Calibri"/>
                <a:cs typeface="Calibri"/>
                <a:sym typeface="Calibri"/>
              </a:rPr>
              <a:t> por mí y por los demás en la comunidad</a:t>
            </a:r>
            <a:endParaRPr sz="900">
              <a:solidFill>
                <a:schemeClr val="dk1"/>
              </a:solidFill>
              <a:latin typeface="Calibri"/>
              <a:ea typeface="Calibri"/>
              <a:cs typeface="Calibri"/>
              <a:sym typeface="Calibri"/>
            </a:endParaRPr>
          </a:p>
          <a:p>
            <a:pPr indent="-285750" lvl="0" marL="457200" rtl="0" algn="l">
              <a:lnSpc>
                <a:spcPct val="115000"/>
              </a:lnSpc>
              <a:spcBef>
                <a:spcPts val="0"/>
              </a:spcBef>
              <a:spcAft>
                <a:spcPts val="0"/>
              </a:spcAft>
              <a:buClr>
                <a:schemeClr val="dk1"/>
              </a:buClr>
              <a:buSzPts val="900"/>
              <a:buFont typeface="Calibri"/>
              <a:buChar char="●"/>
            </a:pPr>
            <a:r>
              <a:rPr lang="es" sz="900">
                <a:solidFill>
                  <a:schemeClr val="dk1"/>
                </a:solidFill>
                <a:latin typeface="Calibri"/>
                <a:ea typeface="Calibri"/>
                <a:cs typeface="Calibri"/>
                <a:sym typeface="Calibri"/>
              </a:rPr>
              <a:t>Mostrar </a:t>
            </a:r>
            <a:r>
              <a:rPr b="1" lang="es" sz="900">
                <a:solidFill>
                  <a:schemeClr val="dk1"/>
                </a:solidFill>
                <a:latin typeface="Calibri"/>
                <a:ea typeface="Calibri"/>
                <a:cs typeface="Calibri"/>
                <a:sym typeface="Calibri"/>
              </a:rPr>
              <a:t>respeto </a:t>
            </a:r>
            <a:r>
              <a:rPr lang="es" sz="900">
                <a:solidFill>
                  <a:schemeClr val="dk1"/>
                </a:solidFill>
                <a:latin typeface="Calibri"/>
                <a:ea typeface="Calibri"/>
                <a:cs typeface="Calibri"/>
                <a:sym typeface="Calibri"/>
              </a:rPr>
              <a:t>y cuidar la propiedad escolar (libros de la biblioteca, materiales, etc.)</a:t>
            </a:r>
            <a:endParaRPr sz="900">
              <a:solidFill>
                <a:schemeClr val="dk1"/>
              </a:solidFill>
              <a:latin typeface="Calibri"/>
              <a:ea typeface="Calibri"/>
              <a:cs typeface="Calibri"/>
              <a:sym typeface="Calibri"/>
            </a:endParaRPr>
          </a:p>
          <a:p>
            <a:pPr indent="-285750" lvl="0" marL="457200" rtl="0" algn="l">
              <a:lnSpc>
                <a:spcPct val="115000"/>
              </a:lnSpc>
              <a:spcBef>
                <a:spcPts val="0"/>
              </a:spcBef>
              <a:spcAft>
                <a:spcPts val="0"/>
              </a:spcAft>
              <a:buClr>
                <a:schemeClr val="dk1"/>
              </a:buClr>
              <a:buSzPts val="900"/>
              <a:buFont typeface="Calibri"/>
              <a:buChar char="●"/>
            </a:pPr>
            <a:r>
              <a:rPr lang="es" sz="900">
                <a:solidFill>
                  <a:schemeClr val="dk1"/>
                </a:solidFill>
                <a:latin typeface="Calibri"/>
                <a:ea typeface="Calibri"/>
                <a:cs typeface="Calibri"/>
                <a:sym typeface="Calibri"/>
              </a:rPr>
              <a:t>Dar a mi familia todos los avisos / información (planificadores, carpetas, etc.) recibidos de mi escuela </a:t>
            </a:r>
            <a:r>
              <a:rPr b="1" lang="es" sz="900">
                <a:solidFill>
                  <a:schemeClr val="dk1"/>
                </a:solidFill>
                <a:latin typeface="Calibri"/>
                <a:ea typeface="Calibri"/>
                <a:cs typeface="Calibri"/>
                <a:sym typeface="Calibri"/>
              </a:rPr>
              <a:t>todos los días</a:t>
            </a:r>
            <a:endParaRPr b="1" sz="900">
              <a:solidFill>
                <a:schemeClr val="dk1"/>
              </a:solidFill>
              <a:latin typeface="Calibri"/>
              <a:ea typeface="Calibri"/>
              <a:cs typeface="Calibri"/>
              <a:sym typeface="Calibri"/>
            </a:endParaRPr>
          </a:p>
          <a:p>
            <a:pPr indent="-285750" lvl="0" marL="457200" rtl="0" algn="l">
              <a:lnSpc>
                <a:spcPct val="115000"/>
              </a:lnSpc>
              <a:spcBef>
                <a:spcPts val="0"/>
              </a:spcBef>
              <a:spcAft>
                <a:spcPts val="0"/>
              </a:spcAft>
              <a:buClr>
                <a:schemeClr val="dk1"/>
              </a:buClr>
              <a:buSzPts val="900"/>
              <a:buFont typeface="Calibri"/>
              <a:buChar char="●"/>
            </a:pPr>
            <a:r>
              <a:rPr lang="es" sz="900">
                <a:solidFill>
                  <a:schemeClr val="dk1"/>
                </a:solidFill>
                <a:latin typeface="Calibri"/>
                <a:ea typeface="Calibri"/>
                <a:cs typeface="Calibri"/>
                <a:sym typeface="Calibri"/>
              </a:rPr>
              <a:t>Lleve un registro y use el planificador (grados 3-5)</a:t>
            </a:r>
            <a:endParaRPr b="1" sz="900">
              <a:latin typeface="Calibri"/>
              <a:ea typeface="Calibri"/>
              <a:cs typeface="Calibri"/>
              <a:sym typeface="Calibri"/>
            </a:endParaRPr>
          </a:p>
          <a:p>
            <a:pPr indent="0" lvl="0" marL="0" rtl="0" algn="l">
              <a:lnSpc>
                <a:spcPct val="115000"/>
              </a:lnSpc>
              <a:spcBef>
                <a:spcPts val="0"/>
              </a:spcBef>
              <a:spcAft>
                <a:spcPts val="0"/>
              </a:spcAft>
              <a:buNone/>
            </a:pPr>
            <a:r>
              <a:t/>
            </a:r>
            <a:endParaRPr sz="800">
              <a:latin typeface="Calibri"/>
              <a:ea typeface="Calibri"/>
              <a:cs typeface="Calibri"/>
              <a:sym typeface="Calibri"/>
            </a:endParaRPr>
          </a:p>
        </p:txBody>
      </p:sp>
      <p:sp>
        <p:nvSpPr>
          <p:cNvPr id="69" name="Google Shape;69;p14"/>
          <p:cNvSpPr txBox="1"/>
          <p:nvPr/>
        </p:nvSpPr>
        <p:spPr>
          <a:xfrm>
            <a:off x="169550" y="5758125"/>
            <a:ext cx="87450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000">
              <a:latin typeface="Calibri"/>
              <a:ea typeface="Calibri"/>
              <a:cs typeface="Calibri"/>
              <a:sym typeface="Calibri"/>
            </a:endParaRPr>
          </a:p>
        </p:txBody>
      </p:sp>
      <p:sp>
        <p:nvSpPr>
          <p:cNvPr id="70" name="Google Shape;70;p14"/>
          <p:cNvSpPr txBox="1"/>
          <p:nvPr/>
        </p:nvSpPr>
        <p:spPr>
          <a:xfrm>
            <a:off x="169550" y="5843225"/>
            <a:ext cx="9044100" cy="954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s" sz="1000">
                <a:solidFill>
                  <a:schemeClr val="dk1"/>
                </a:solidFill>
                <a:latin typeface="Calibri"/>
                <a:ea typeface="Calibri"/>
                <a:cs typeface="Calibri"/>
                <a:sym typeface="Calibri"/>
              </a:rPr>
              <a:t>_________________________________			_________________________________			_________________________________</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s" sz="1000">
                <a:solidFill>
                  <a:schemeClr val="dk1"/>
                </a:solidFill>
                <a:latin typeface="Calibri"/>
                <a:ea typeface="Calibri"/>
                <a:cs typeface="Calibri"/>
                <a:sym typeface="Calibri"/>
              </a:rPr>
              <a:t>Tami Delaney, Director					  	Nombre del padre					Nombre del estudiante</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s" sz="1000">
                <a:solidFill>
                  <a:schemeClr val="dk1"/>
                </a:solidFill>
                <a:latin typeface="Calibri"/>
                <a:ea typeface="Calibri"/>
                <a:cs typeface="Calibri"/>
                <a:sym typeface="Calibri"/>
              </a:rPr>
              <a:t>_________________________________			_________________________________			_________________________________</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s" sz="1000">
                <a:solidFill>
                  <a:schemeClr val="dk1"/>
                </a:solidFill>
                <a:latin typeface="Calibri"/>
                <a:ea typeface="Calibri"/>
                <a:cs typeface="Calibri"/>
                <a:sym typeface="Calibri"/>
              </a:rPr>
              <a:t>Fecha							Fecha							Fecha</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