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71" r:id="rId5"/>
    <p:sldId id="277" r:id="rId6"/>
    <p:sldId id="272" r:id="rId7"/>
    <p:sldId id="278" r:id="rId8"/>
    <p:sldId id="261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619" autoAdjust="0"/>
  </p:normalViewPr>
  <p:slideViewPr>
    <p:cSldViewPr snapToGrid="0">
      <p:cViewPr varScale="1">
        <p:scale>
          <a:sx n="71" d="100"/>
          <a:sy n="71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B979B-637B-4640-A00C-CA7681B6E5E1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68CAC-9C43-4763-9D5A-E6D4A780B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Answer: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8CAC-9C43-4763-9D5A-E6D4A780B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6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Correct Answer: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8CAC-9C43-4763-9D5A-E6D4A780B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Correct 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8CAC-9C43-4763-9D5A-E6D4A780B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215799"/>
            <a:ext cx="11247120" cy="971721"/>
          </a:xfrm>
        </p:spPr>
        <p:txBody>
          <a:bodyPr/>
          <a:lstStyle/>
          <a:p>
            <a:r>
              <a:rPr lang="en-US" dirty="0"/>
              <a:t>ENERGY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4774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36479" y="4373138"/>
            <a:ext cx="11900846" cy="23688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SC.7.P.11.2 Investigate and describe the transformation of energy from one form to another. </a:t>
            </a:r>
          </a:p>
          <a:p>
            <a:pPr marL="0" indent="0">
              <a:buNone/>
            </a:pPr>
            <a:r>
              <a:rPr lang="en-US" b="1" dirty="0"/>
              <a:t>Also Assesses: </a:t>
            </a:r>
          </a:p>
          <a:p>
            <a:r>
              <a:rPr lang="en-US" b="1" dirty="0"/>
              <a:t>SC.6.P.11.1 </a:t>
            </a:r>
            <a:r>
              <a:rPr lang="en-US" dirty="0"/>
              <a:t>Explore the Law of Conservation of Energy by differentiating between potential and kinetic energy. Identify situations where kinetic energy is transformed into potential energy and vice versa. </a:t>
            </a:r>
          </a:p>
          <a:p>
            <a:r>
              <a:rPr lang="en-US" b="1" dirty="0"/>
              <a:t>SC.7.P.11.3 </a:t>
            </a:r>
            <a:r>
              <a:rPr lang="en-US" dirty="0"/>
              <a:t>Cite evidence to explain that energy cannot be created nor destroyed, only changed from one form to another. 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3360" y="3004758"/>
            <a:ext cx="11506200" cy="949055"/>
          </a:xfrm>
        </p:spPr>
        <p:txBody>
          <a:bodyPr>
            <a:noAutofit/>
          </a:bodyPr>
          <a:lstStyle/>
          <a:p>
            <a:r>
              <a:rPr lang="en-US" sz="3200" dirty="0"/>
              <a:t>Essential Question: What is the relationship between an object’s potential and kinetic energy?</a:t>
            </a:r>
          </a:p>
        </p:txBody>
      </p:sp>
    </p:spTree>
    <p:extLst>
      <p:ext uri="{BB962C8B-B14F-4D97-AF65-F5344CB8AC3E}">
        <p14:creationId xmlns:p14="http://schemas.microsoft.com/office/powerpoint/2010/main" val="27199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YOU DO 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50" y="1792936"/>
            <a:ext cx="11650196" cy="5065064"/>
          </a:xfrm>
        </p:spPr>
        <p:txBody>
          <a:bodyPr>
            <a:noAutofit/>
          </a:bodyPr>
          <a:lstStyle/>
          <a:p>
            <a:pPr marL="457200" lvl="2" indent="0">
              <a:buNone/>
            </a:pPr>
            <a:r>
              <a:rPr lang="en-US" sz="3600" dirty="0"/>
              <a:t>Ryan and his family are visiting a theme park and he wants to ride a roller coaster. At which point in the diagram would he expect to have the greatest amount of potential energy?</a:t>
            </a:r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800" dirty="0"/>
              <a:t>Point W</a:t>
            </a:r>
            <a:endParaRPr lang="en-US" sz="20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800" dirty="0"/>
              <a:t>Point X</a:t>
            </a:r>
            <a:endParaRPr lang="en-US" sz="20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800" dirty="0"/>
              <a:t>Point Y</a:t>
            </a:r>
            <a:endParaRPr lang="en-US" sz="2000" dirty="0"/>
          </a:p>
          <a:p>
            <a:pPr marL="457200" lvl="0" indent="-457200">
              <a:buFont typeface="+mj-lt"/>
              <a:buAutoNum type="alphaLcParenR"/>
            </a:pPr>
            <a:r>
              <a:rPr lang="en-US" sz="2800" dirty="0"/>
              <a:t>Point Z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t="37436" r="40114" b="25117"/>
          <a:stretch>
            <a:fillRect/>
          </a:stretch>
        </p:blipFill>
        <p:spPr bwMode="auto">
          <a:xfrm>
            <a:off x="5650174" y="3518824"/>
            <a:ext cx="5575930" cy="3086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1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/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18" y="1895769"/>
            <a:ext cx="11057768" cy="45179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7200" dirty="0"/>
              <a:t>Essential Question: </a:t>
            </a:r>
          </a:p>
          <a:p>
            <a:pPr marL="0" indent="0">
              <a:buNone/>
            </a:pPr>
            <a:r>
              <a:rPr lang="en-US" sz="7200"/>
              <a:t>What </a:t>
            </a:r>
            <a:r>
              <a:rPr lang="en-US" sz="7200" dirty="0"/>
              <a:t>is the relationship between an object’s potential and kinetic </a:t>
            </a:r>
            <a:r>
              <a:rPr lang="en-US" sz="7200"/>
              <a:t>energy?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8182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2079919"/>
            <a:ext cx="10864169" cy="42062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500" dirty="0"/>
              <a:t>Tabitha ate a turkey sandwich and an apple for lunch. Later that day, she ran 2 miles during soccer practice. Which of the following energy transformations occurred between lunchtime and the end of Tabitha’s run?</a:t>
            </a:r>
          </a:p>
          <a:p>
            <a:pPr marL="0" lvl="0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3200" dirty="0"/>
              <a:t>A. Thermal energy was converted to kinetic energy.</a:t>
            </a:r>
          </a:p>
          <a:p>
            <a:pPr marL="228600" lvl="1" indent="0">
              <a:buNone/>
            </a:pPr>
            <a:r>
              <a:rPr lang="en-US" sz="3200" dirty="0"/>
              <a:t>B. Kinetic energy was converted to chemical energy.</a:t>
            </a:r>
          </a:p>
          <a:p>
            <a:pPr marL="228600" lvl="1" indent="0">
              <a:buNone/>
            </a:pPr>
            <a:r>
              <a:rPr lang="en-US" sz="3200" dirty="0"/>
              <a:t>C. Electrical energy was converted to thermal energy.</a:t>
            </a:r>
          </a:p>
          <a:p>
            <a:pPr marL="228600" lvl="1" indent="0">
              <a:buNone/>
            </a:pPr>
            <a:r>
              <a:rPr lang="en-US" sz="3200" dirty="0"/>
              <a:t>D. Chemical energy was converted to mechanical energy.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Types of ENERGY I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6"/>
            <a:ext cx="12051653" cy="3990598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Kinetic Energy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energy of </a:t>
            </a:r>
            <a:r>
              <a:rPr lang="en-US" altLang="en-US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  <a:p>
            <a:pPr lvl="1"/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Ex: a book falling to the floor.</a:t>
            </a:r>
          </a:p>
          <a:p>
            <a:r>
              <a:rPr lang="en-US" alt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Energy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stored 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</a:t>
            </a:r>
          </a:p>
          <a:p>
            <a:pPr marL="0" indent="0">
              <a:buNone/>
            </a:pP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 object could POTENTIALLY </a:t>
            </a:r>
          </a:p>
          <a:p>
            <a:pPr marL="0" indent="0">
              <a:buNone/>
            </a:pP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move)</a:t>
            </a:r>
          </a:p>
          <a:p>
            <a:pPr lvl="1"/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Ex: a book sitting on a shelf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://www.dynamicscience.com.au/tester/solutions1/flight/potintokinet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94" y="3014354"/>
            <a:ext cx="3285506" cy="32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284176"/>
            <a:ext cx="10328855" cy="1508760"/>
          </a:xfrm>
        </p:spPr>
        <p:txBody>
          <a:bodyPr>
            <a:normAutofit fontScale="90000"/>
          </a:bodyPr>
          <a:lstStyle/>
          <a:p>
            <a:r>
              <a:rPr lang="en-US" sz="6000" b="1" u="sng" dirty="0"/>
              <a:t>More Types of ENERGY I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1944710"/>
            <a:ext cx="11900080" cy="4778062"/>
          </a:xfrm>
        </p:spPr>
        <p:txBody>
          <a:bodyPr>
            <a:normAutofit/>
          </a:bodyPr>
          <a:lstStyle/>
          <a:p>
            <a:r>
              <a:rPr lang="en-US" sz="3600" u="sng" dirty="0"/>
              <a:t>Chemical Energy-</a:t>
            </a:r>
            <a:r>
              <a:rPr lang="en-US" sz="3600" dirty="0"/>
              <a:t> Stored energy in </a:t>
            </a:r>
            <a:r>
              <a:rPr lang="en-US" sz="3600" b="1" u="sng" dirty="0">
                <a:solidFill>
                  <a:srgbClr val="FF0000"/>
                </a:solidFill>
              </a:rPr>
              <a:t>compounds.</a:t>
            </a:r>
          </a:p>
          <a:p>
            <a:r>
              <a:rPr lang="en-US" sz="3600" u="sng" dirty="0"/>
              <a:t>Light Energy-</a:t>
            </a:r>
            <a:r>
              <a:rPr lang="en-US" sz="3600" dirty="0"/>
              <a:t> Electromagnetic Energy Travels as </a:t>
            </a:r>
            <a:r>
              <a:rPr lang="en-US" sz="3600" b="1" u="sng" dirty="0">
                <a:solidFill>
                  <a:srgbClr val="FF0000"/>
                </a:solidFill>
              </a:rPr>
              <a:t>radiation.</a:t>
            </a:r>
          </a:p>
          <a:p>
            <a:r>
              <a:rPr lang="en-US" sz="3600" u="sng" dirty="0"/>
              <a:t>Heat Energy</a:t>
            </a:r>
            <a:r>
              <a:rPr lang="en-US" sz="3600" dirty="0"/>
              <a:t>-Transfer of molecular</a:t>
            </a:r>
            <a:r>
              <a:rPr lang="en-US" sz="3600" b="1" u="sng" dirty="0">
                <a:solidFill>
                  <a:srgbClr val="FF0000"/>
                </a:solidFill>
              </a:rPr>
              <a:t> kinetic </a:t>
            </a:r>
            <a:r>
              <a:rPr lang="en-US" sz="3600" dirty="0"/>
              <a:t>energy(</a:t>
            </a:r>
            <a:r>
              <a:rPr lang="en-US" sz="3600" b="1" u="sng" dirty="0" err="1">
                <a:solidFill>
                  <a:srgbClr val="FF0000"/>
                </a:solidFill>
              </a:rPr>
              <a:t>Hot</a:t>
            </a:r>
            <a:r>
              <a:rPr lang="en-US" sz="36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→Cold</a:t>
            </a:r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sz="3600" u="sng" dirty="0"/>
              <a:t>Mechanical Energy</a:t>
            </a:r>
            <a:r>
              <a:rPr lang="en-US" sz="3600" dirty="0"/>
              <a:t>- Transferred by </a:t>
            </a:r>
            <a:r>
              <a:rPr lang="en-US" sz="3600" b="1" u="sng" dirty="0">
                <a:solidFill>
                  <a:srgbClr val="FF0000"/>
                </a:solidFill>
              </a:rPr>
              <a:t>moving </a:t>
            </a:r>
            <a:r>
              <a:rPr lang="en-US" sz="3600" dirty="0"/>
              <a:t>parts.</a:t>
            </a:r>
          </a:p>
          <a:p>
            <a:r>
              <a:rPr lang="en-US" sz="3600" u="sng" dirty="0"/>
              <a:t>Sound Energy</a:t>
            </a:r>
            <a:r>
              <a:rPr lang="en-US" sz="3600" dirty="0"/>
              <a:t>- Caused by </a:t>
            </a:r>
            <a:r>
              <a:rPr lang="en-US" sz="3600" b="1" u="sng" dirty="0">
                <a:solidFill>
                  <a:srgbClr val="FF0000"/>
                </a:solidFill>
              </a:rPr>
              <a:t>vibrations </a:t>
            </a:r>
            <a:r>
              <a:rPr lang="en-US" sz="3600" dirty="0"/>
              <a:t>in matter.</a:t>
            </a:r>
          </a:p>
          <a:p>
            <a:r>
              <a:rPr lang="en-US" sz="3600" u="sng" dirty="0"/>
              <a:t>Electrical Energy</a:t>
            </a:r>
            <a:r>
              <a:rPr lang="en-US" sz="3600" dirty="0"/>
              <a:t>-</a:t>
            </a:r>
            <a:r>
              <a:rPr lang="en-US" sz="3600" b="1" u="sng" dirty="0">
                <a:solidFill>
                  <a:srgbClr val="FF0000"/>
                </a:solidFill>
              </a:rPr>
              <a:t> Charged </a:t>
            </a:r>
            <a:r>
              <a:rPr lang="en-US" sz="3600" dirty="0"/>
              <a:t>particles that follow a path.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229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0" y="284176"/>
            <a:ext cx="10794670" cy="1508760"/>
          </a:xfrm>
        </p:spPr>
        <p:txBody>
          <a:bodyPr>
            <a:normAutofit/>
          </a:bodyPr>
          <a:lstStyle/>
          <a:p>
            <a:r>
              <a:rPr lang="en-US" sz="4800" u="sng" dirty="0"/>
              <a:t>Gravitational Potential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93" y="1976054"/>
            <a:ext cx="9784080" cy="420624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Gravity</a:t>
            </a:r>
            <a:r>
              <a:rPr lang="en-US" sz="3200" dirty="0"/>
              <a:t>: the force of attraction between two objects with </a:t>
            </a:r>
            <a:r>
              <a:rPr lang="en-US" sz="3200" b="1" u="sng" dirty="0">
                <a:solidFill>
                  <a:srgbClr val="FF0000"/>
                </a:solidFill>
              </a:rPr>
              <a:t>mass.</a:t>
            </a:r>
          </a:p>
          <a:p>
            <a:r>
              <a:rPr lang="en-US" sz="3200" b="1" u="sng" dirty="0"/>
              <a:t>Gravitational Potential Energy</a:t>
            </a:r>
            <a:r>
              <a:rPr lang="en-US" sz="3200" dirty="0"/>
              <a:t>: The amount of</a:t>
            </a:r>
            <a:r>
              <a:rPr lang="en-US" sz="3200" b="1" u="sng" dirty="0">
                <a:solidFill>
                  <a:srgbClr val="FF0000"/>
                </a:solidFill>
              </a:rPr>
              <a:t> stored </a:t>
            </a:r>
            <a:r>
              <a:rPr lang="en-US" sz="3200" dirty="0"/>
              <a:t>energy can be different depending of the </a:t>
            </a:r>
            <a:r>
              <a:rPr lang="en-US" sz="3200" b="1" u="sng" dirty="0">
                <a:solidFill>
                  <a:srgbClr val="FF0000"/>
                </a:solidFill>
              </a:rPr>
              <a:t>distance</a:t>
            </a:r>
            <a:r>
              <a:rPr lang="en-US" sz="3200" dirty="0"/>
              <a:t> it could fall. The farther you fall, the greater the GPE!</a:t>
            </a:r>
          </a:p>
        </p:txBody>
      </p:sp>
      <p:pic>
        <p:nvPicPr>
          <p:cNvPr id="2050" name="Picture 2" descr="http://ffden-2.phys.uaf.edu/webproj/212_spring_2014/Jessica_Garvin/jessica_garvin/Images/long_roller_coas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6" y="4468091"/>
            <a:ext cx="5985163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ocities.org/rjwarren_stm/Physics_Notes/pndenr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63" y="4598991"/>
            <a:ext cx="4141805" cy="19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2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Potential and Kinetic energy in different forms of energy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518" y="1921528"/>
            <a:ext cx="11688833" cy="493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Chemical Energy: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dirty="0"/>
              <a:t>Potential Chemical: Energy stored in </a:t>
            </a:r>
            <a:r>
              <a:rPr lang="en-US" sz="3600" b="1" u="sng" dirty="0">
                <a:solidFill>
                  <a:srgbClr val="FF0000"/>
                </a:solidFill>
              </a:rPr>
              <a:t>batteries.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dirty="0"/>
              <a:t>Kinetic Chemical: Batteries powering your </a:t>
            </a:r>
            <a:r>
              <a:rPr lang="en-US" sz="3600" b="1" u="sng" dirty="0">
                <a:solidFill>
                  <a:srgbClr val="FF0000"/>
                </a:solidFill>
              </a:rPr>
              <a:t>electronics.</a:t>
            </a:r>
          </a:p>
          <a:p>
            <a:pPr marL="457200" lvl="2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000" b="1" u="sng" dirty="0"/>
              <a:t>Mechanical Energy: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dirty="0"/>
              <a:t>Potential Mechanical: Parts of your bike </a:t>
            </a:r>
            <a:r>
              <a:rPr lang="en-US" sz="3600" b="1" u="sng" dirty="0">
                <a:solidFill>
                  <a:srgbClr val="FF0000"/>
                </a:solidFill>
              </a:rPr>
              <a:t>could</a:t>
            </a:r>
            <a:r>
              <a:rPr lang="en-US" sz="3600" dirty="0"/>
              <a:t> move.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600" dirty="0"/>
              <a:t>Kinetic Mechanical: Parts of your bike create </a:t>
            </a:r>
            <a:r>
              <a:rPr lang="en-US" sz="3600" b="1" u="sng" dirty="0">
                <a:solidFill>
                  <a:srgbClr val="FF0000"/>
                </a:solidFill>
              </a:rPr>
              <a:t>movement</a:t>
            </a:r>
            <a:r>
              <a:rPr lang="en-US" sz="3600" dirty="0"/>
              <a:t> when you move the pedals.</a:t>
            </a:r>
          </a:p>
          <a:p>
            <a:pPr marL="0" indent="0">
              <a:buNone/>
            </a:pP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40582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96" y="284176"/>
            <a:ext cx="10367159" cy="1508760"/>
          </a:xfrm>
        </p:spPr>
        <p:txBody>
          <a:bodyPr>
            <a:normAutofit/>
          </a:bodyPr>
          <a:lstStyle/>
          <a:p>
            <a:r>
              <a:rPr lang="en-US" sz="4800" u="sng" dirty="0"/>
              <a:t>Law of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/>
              <a:t>Law of Conservation of Energy:</a:t>
            </a:r>
          </a:p>
          <a:p>
            <a:pPr marL="0" indent="0">
              <a:buNone/>
            </a:pPr>
            <a:r>
              <a:rPr lang="en-US" sz="4400" dirty="0"/>
              <a:t>Energy cannot be </a:t>
            </a:r>
            <a:r>
              <a:rPr lang="en-US" sz="4400" b="1" u="sng" dirty="0">
                <a:solidFill>
                  <a:srgbClr val="FF0000"/>
                </a:solidFill>
              </a:rPr>
              <a:t>created or destroyed, </a:t>
            </a:r>
            <a:r>
              <a:rPr lang="en-US" sz="4400" dirty="0"/>
              <a:t>only </a:t>
            </a:r>
            <a:r>
              <a:rPr lang="en-US" sz="4400" b="1" u="sng" dirty="0">
                <a:solidFill>
                  <a:srgbClr val="FF0000"/>
                </a:solidFill>
              </a:rPr>
              <a:t>changed</a:t>
            </a:r>
            <a:r>
              <a:rPr lang="en-US" sz="4400" dirty="0"/>
              <a:t> from one form to another.</a:t>
            </a:r>
          </a:p>
          <a:p>
            <a:pPr marL="0" indent="0">
              <a:buNone/>
            </a:pPr>
            <a:endParaRPr lang="en-US" sz="3600" b="1" u="sng" dirty="0"/>
          </a:p>
        </p:txBody>
      </p:sp>
      <p:pic>
        <p:nvPicPr>
          <p:cNvPr id="1026" name="Picture 2" descr="https://gcps.desire2learn.com/d2l/lor/viewer/viewFile.d2lfile/6605/7838/Newtons_cradle_animation_n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9" y="4043785"/>
            <a:ext cx="3608903" cy="27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372" y="194024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YOU DO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462"/>
            <a:ext cx="10890343" cy="4900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The government is exploring many new green technologies in order to produce energy.  One example is the wind turbine. As the wind passes by, the blades move which turns a generator and produces energy. What energy transformation is taking place in the wind turbine?</a:t>
            </a:r>
          </a:p>
          <a:p>
            <a:pPr marL="0" indent="0">
              <a:buNone/>
            </a:pPr>
            <a:endParaRPr lang="en-US" sz="2800" dirty="0"/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/>
              <a:t>Kinetic energy transformed to potential energy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/>
              <a:t>Chemical energy is transformed to kinetic energy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/>
              <a:t>Kinetic energy is transformed to mechanical energy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/>
              <a:t>Mechanical energy is transformed to kinetic energy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10" y="2954797"/>
            <a:ext cx="2605590" cy="325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7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YOU DO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03" y="1908648"/>
            <a:ext cx="11663075" cy="4949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4200" dirty="0"/>
              <a:t>Harry uses a pulley to put up a bucket of water from a well. He uses chemical energy in his body to apply mechanical energy to the system. Which of the following energy transformations also occurs as the bucket rises?</a:t>
            </a:r>
          </a:p>
          <a:p>
            <a:pPr marL="0" indent="0">
              <a:buNone/>
            </a:pPr>
            <a:endParaRPr lang="en-US" sz="4200" dirty="0"/>
          </a:p>
          <a:p>
            <a:pPr marL="0" lvl="0" indent="0">
              <a:buNone/>
            </a:pPr>
            <a:r>
              <a:rPr lang="en-US" sz="3800" dirty="0"/>
              <a:t>A. Energy is gained as potential energy is transformed to kinetic energy.</a:t>
            </a:r>
          </a:p>
          <a:p>
            <a:pPr marL="0" lvl="0" indent="0">
              <a:buNone/>
            </a:pPr>
            <a:r>
              <a:rPr lang="en-US" sz="3800" dirty="0"/>
              <a:t>B. Energy is gained as kinetic energy is transformed to potential energy.</a:t>
            </a:r>
          </a:p>
          <a:p>
            <a:pPr marL="0" lvl="0" indent="0">
              <a:buNone/>
            </a:pPr>
            <a:r>
              <a:rPr lang="en-US" sz="3800" dirty="0"/>
              <a:t>C. Energy is conserved as potential energy is transformed to kinetic energy.</a:t>
            </a:r>
          </a:p>
          <a:p>
            <a:pPr marL="0" lvl="0" indent="0">
              <a:buNone/>
            </a:pPr>
            <a:r>
              <a:rPr lang="en-US" sz="3800" dirty="0"/>
              <a:t>D. Energy is conserved as kinetic energy is transformed to potential energy. </a:t>
            </a:r>
          </a:p>
        </p:txBody>
      </p:sp>
    </p:spTree>
    <p:extLst>
      <p:ext uri="{BB962C8B-B14F-4D97-AF65-F5344CB8AC3E}">
        <p14:creationId xmlns:p14="http://schemas.microsoft.com/office/powerpoint/2010/main" val="423862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441</TotalTime>
  <Words>655</Words>
  <Application>Microsoft Office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Corbel</vt:lpstr>
      <vt:lpstr>Tahoma</vt:lpstr>
      <vt:lpstr>Wingdings</vt:lpstr>
      <vt:lpstr>Banded</vt:lpstr>
      <vt:lpstr>ENERGY TRANSFORMATIONS</vt:lpstr>
      <vt:lpstr>BELL RINGER</vt:lpstr>
      <vt:lpstr>Types of ENERGY I DO</vt:lpstr>
      <vt:lpstr>More Types of ENERGY I do</vt:lpstr>
      <vt:lpstr>Gravitational Potential Energy</vt:lpstr>
      <vt:lpstr>Potential and Kinetic energy in different forms of energy</vt:lpstr>
      <vt:lpstr>Law of conservation of energy</vt:lpstr>
      <vt:lpstr>YOU DO Question #1</vt:lpstr>
      <vt:lpstr>YOU DO Question #2</vt:lpstr>
      <vt:lpstr>YOU DO Question #3</vt:lpstr>
      <vt:lpstr>EXIT TICKET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TRANSFORMATIONS</dc:title>
  <dc:creator>Mercer, Tommie E.</dc:creator>
  <cp:lastModifiedBy>Kristen G. Clark</cp:lastModifiedBy>
  <cp:revision>33</cp:revision>
  <dcterms:created xsi:type="dcterms:W3CDTF">2014-11-19T00:31:42Z</dcterms:created>
  <dcterms:modified xsi:type="dcterms:W3CDTF">2018-02-15T13:53:52Z</dcterms:modified>
</cp:coreProperties>
</file>