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73" r:id="rId3"/>
    <p:sldId id="304" r:id="rId4"/>
    <p:sldId id="323" r:id="rId5"/>
    <p:sldId id="324" r:id="rId6"/>
    <p:sldId id="301" r:id="rId7"/>
    <p:sldId id="271" r:id="rId8"/>
    <p:sldId id="325" r:id="rId9"/>
    <p:sldId id="275" r:id="rId10"/>
    <p:sldId id="320" r:id="rId11"/>
    <p:sldId id="276" r:id="rId12"/>
    <p:sldId id="294" r:id="rId13"/>
    <p:sldId id="321" r:id="rId14"/>
    <p:sldId id="277" r:id="rId15"/>
    <p:sldId id="278" r:id="rId16"/>
    <p:sldId id="281" r:id="rId17"/>
    <p:sldId id="295" r:id="rId18"/>
    <p:sldId id="296" r:id="rId19"/>
    <p:sldId id="282" r:id="rId20"/>
    <p:sldId id="313" r:id="rId21"/>
    <p:sldId id="299" r:id="rId22"/>
    <p:sldId id="292" r:id="rId23"/>
    <p:sldId id="332" r:id="rId24"/>
    <p:sldId id="333" r:id="rId25"/>
  </p:sldIdLst>
  <p:sldSz cx="9144000" cy="6858000" type="screen4x3"/>
  <p:notesSz cx="7010400" cy="9296400"/>
  <p:defaultTextStyle>
    <a:defPPr>
      <a:defRPr lang="en-US"/>
    </a:defPPr>
    <a:lvl1pPr algn="ctr" rtl="0" eaLnBrk="0" fontAlgn="base" hangingPunct="0">
      <a:spcBef>
        <a:spcPct val="0"/>
      </a:spcBef>
      <a:spcAft>
        <a:spcPct val="0"/>
      </a:spcAft>
      <a:defRPr sz="4000" b="1" kern="1200">
        <a:solidFill>
          <a:schemeClr val="tx1"/>
        </a:solidFill>
        <a:latin typeface="Calibri" charset="0"/>
        <a:ea typeface="+mn-ea"/>
        <a:cs typeface="Times New Roman" charset="0"/>
      </a:defRPr>
    </a:lvl1pPr>
    <a:lvl2pPr marL="457200" algn="ctr" rtl="0" eaLnBrk="0" fontAlgn="base" hangingPunct="0">
      <a:spcBef>
        <a:spcPct val="0"/>
      </a:spcBef>
      <a:spcAft>
        <a:spcPct val="0"/>
      </a:spcAft>
      <a:defRPr sz="4000" b="1" kern="1200">
        <a:solidFill>
          <a:schemeClr val="tx1"/>
        </a:solidFill>
        <a:latin typeface="Calibri" charset="0"/>
        <a:ea typeface="+mn-ea"/>
        <a:cs typeface="Times New Roman" charset="0"/>
      </a:defRPr>
    </a:lvl2pPr>
    <a:lvl3pPr marL="914400" algn="ctr" rtl="0" eaLnBrk="0" fontAlgn="base" hangingPunct="0">
      <a:spcBef>
        <a:spcPct val="0"/>
      </a:spcBef>
      <a:spcAft>
        <a:spcPct val="0"/>
      </a:spcAft>
      <a:defRPr sz="4000" b="1" kern="1200">
        <a:solidFill>
          <a:schemeClr val="tx1"/>
        </a:solidFill>
        <a:latin typeface="Calibri" charset="0"/>
        <a:ea typeface="+mn-ea"/>
        <a:cs typeface="Times New Roman" charset="0"/>
      </a:defRPr>
    </a:lvl3pPr>
    <a:lvl4pPr marL="1371600" algn="ctr" rtl="0" eaLnBrk="0" fontAlgn="base" hangingPunct="0">
      <a:spcBef>
        <a:spcPct val="0"/>
      </a:spcBef>
      <a:spcAft>
        <a:spcPct val="0"/>
      </a:spcAft>
      <a:defRPr sz="4000" b="1" kern="1200">
        <a:solidFill>
          <a:schemeClr val="tx1"/>
        </a:solidFill>
        <a:latin typeface="Calibri" charset="0"/>
        <a:ea typeface="+mn-ea"/>
        <a:cs typeface="Times New Roman" charset="0"/>
      </a:defRPr>
    </a:lvl4pPr>
    <a:lvl5pPr marL="1828800" algn="ctr" rtl="0" eaLnBrk="0" fontAlgn="base" hangingPunct="0">
      <a:spcBef>
        <a:spcPct val="0"/>
      </a:spcBef>
      <a:spcAft>
        <a:spcPct val="0"/>
      </a:spcAft>
      <a:defRPr sz="4000" b="1" kern="1200">
        <a:solidFill>
          <a:schemeClr val="tx1"/>
        </a:solidFill>
        <a:latin typeface="Calibri" charset="0"/>
        <a:ea typeface="+mn-ea"/>
        <a:cs typeface="Times New Roman" charset="0"/>
      </a:defRPr>
    </a:lvl5pPr>
    <a:lvl6pPr marL="2286000" algn="l" defTabSz="914400" rtl="0" eaLnBrk="1" latinLnBrk="0" hangingPunct="1">
      <a:defRPr sz="4000" b="1" kern="1200">
        <a:solidFill>
          <a:schemeClr val="tx1"/>
        </a:solidFill>
        <a:latin typeface="Calibri" charset="0"/>
        <a:ea typeface="+mn-ea"/>
        <a:cs typeface="Times New Roman" charset="0"/>
      </a:defRPr>
    </a:lvl6pPr>
    <a:lvl7pPr marL="2743200" algn="l" defTabSz="914400" rtl="0" eaLnBrk="1" latinLnBrk="0" hangingPunct="1">
      <a:defRPr sz="4000" b="1" kern="1200">
        <a:solidFill>
          <a:schemeClr val="tx1"/>
        </a:solidFill>
        <a:latin typeface="Calibri" charset="0"/>
        <a:ea typeface="+mn-ea"/>
        <a:cs typeface="Times New Roman" charset="0"/>
      </a:defRPr>
    </a:lvl7pPr>
    <a:lvl8pPr marL="3200400" algn="l" defTabSz="914400" rtl="0" eaLnBrk="1" latinLnBrk="0" hangingPunct="1">
      <a:defRPr sz="4000" b="1" kern="1200">
        <a:solidFill>
          <a:schemeClr val="tx1"/>
        </a:solidFill>
        <a:latin typeface="Calibri" charset="0"/>
        <a:ea typeface="+mn-ea"/>
        <a:cs typeface="Times New Roman" charset="0"/>
      </a:defRPr>
    </a:lvl8pPr>
    <a:lvl9pPr marL="3657600" algn="l" defTabSz="914400" rtl="0" eaLnBrk="1" latinLnBrk="0" hangingPunct="1">
      <a:defRPr sz="4000" b="1" kern="1200">
        <a:solidFill>
          <a:schemeClr val="tx1"/>
        </a:solidFill>
        <a:latin typeface="Calibri" charset="0"/>
        <a:ea typeface="+mn-ea"/>
        <a:cs typeface="Times New Roman"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94">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0000"/>
    <a:srgbClr val="DDDDDD"/>
    <a:srgbClr val="777777"/>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05" autoAdjust="0"/>
  </p:normalViewPr>
  <p:slideViewPr>
    <p:cSldViewPr>
      <p:cViewPr>
        <p:scale>
          <a:sx n="119" d="100"/>
          <a:sy n="119" d="100"/>
        </p:scale>
        <p:origin x="-132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1761" y="-92"/>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7840" cy="464098"/>
          </a:xfrm>
          <a:prstGeom prst="rect">
            <a:avLst/>
          </a:prstGeom>
          <a:noFill/>
          <a:ln w="9525">
            <a:noFill/>
            <a:miter lim="800000"/>
            <a:headEnd/>
            <a:tailEnd/>
          </a:ln>
        </p:spPr>
        <p:txBody>
          <a:bodyPr vert="horz" wrap="square" lIns="92909" tIns="46454" rIns="92909" bIns="46454" numCol="1" anchor="t" anchorCtr="0" compatLnSpc="1">
            <a:prstTxWarp prst="textNoShape">
              <a:avLst/>
            </a:prstTxWarp>
          </a:bodyPr>
          <a:lstStyle>
            <a:lvl1pPr algn="l" defTabSz="922670">
              <a:defRPr sz="1200">
                <a:latin typeface="Calibri" charset="0"/>
                <a:ea typeface="Times New Roman" charset="0"/>
                <a:cs typeface="Times New Roman" charset="0"/>
              </a:defRPr>
            </a:lvl1pPr>
          </a:lstStyle>
          <a:p>
            <a:pPr>
              <a:defRPr/>
            </a:pPr>
            <a:endParaRPr lang="en-US"/>
          </a:p>
        </p:txBody>
      </p:sp>
      <p:sp>
        <p:nvSpPr>
          <p:cNvPr id="3" name="Date Placeholder 2"/>
          <p:cNvSpPr>
            <a:spLocks noGrp="1"/>
          </p:cNvSpPr>
          <p:nvPr>
            <p:ph type="dt" sz="quarter" idx="1"/>
          </p:nvPr>
        </p:nvSpPr>
        <p:spPr bwMode="auto">
          <a:xfrm>
            <a:off x="3970938" y="0"/>
            <a:ext cx="3037840" cy="464098"/>
          </a:xfrm>
          <a:prstGeom prst="rect">
            <a:avLst/>
          </a:prstGeom>
          <a:noFill/>
          <a:ln w="9525">
            <a:noFill/>
            <a:miter lim="800000"/>
            <a:headEnd/>
            <a:tailEnd/>
          </a:ln>
        </p:spPr>
        <p:txBody>
          <a:bodyPr vert="horz" wrap="square" lIns="92909" tIns="46454" rIns="92909" bIns="46454" numCol="1" anchor="t" anchorCtr="0" compatLnSpc="1">
            <a:prstTxWarp prst="textNoShape">
              <a:avLst/>
            </a:prstTxWarp>
          </a:bodyPr>
          <a:lstStyle>
            <a:lvl1pPr algn="r" defTabSz="922670">
              <a:defRPr sz="1200"/>
            </a:lvl1pPr>
          </a:lstStyle>
          <a:p>
            <a:fld id="{2D799F3F-5055-4C21-861F-63CFDECDD6F8}" type="datetime1">
              <a:rPr lang="en-US"/>
              <a:pPr/>
              <a:t>8/13/2014</a:t>
            </a:fld>
            <a:endParaRPr lang="en-US"/>
          </a:p>
        </p:txBody>
      </p:sp>
      <p:sp>
        <p:nvSpPr>
          <p:cNvPr id="4" name="Footer Placeholder 3"/>
          <p:cNvSpPr>
            <a:spLocks noGrp="1"/>
          </p:cNvSpPr>
          <p:nvPr>
            <p:ph type="ftr" sz="quarter" idx="2"/>
          </p:nvPr>
        </p:nvSpPr>
        <p:spPr bwMode="auto">
          <a:xfrm>
            <a:off x="0" y="8830697"/>
            <a:ext cx="3037840" cy="464097"/>
          </a:xfrm>
          <a:prstGeom prst="rect">
            <a:avLst/>
          </a:prstGeom>
          <a:noFill/>
          <a:ln w="9525">
            <a:noFill/>
            <a:miter lim="800000"/>
            <a:headEnd/>
            <a:tailEnd/>
          </a:ln>
        </p:spPr>
        <p:txBody>
          <a:bodyPr vert="horz" wrap="square" lIns="92909" tIns="46454" rIns="92909" bIns="46454" numCol="1" anchor="b" anchorCtr="0" compatLnSpc="1">
            <a:prstTxWarp prst="textNoShape">
              <a:avLst/>
            </a:prstTxWarp>
          </a:bodyPr>
          <a:lstStyle>
            <a:lvl1pPr algn="l" defTabSz="922670">
              <a:defRPr sz="1200">
                <a:latin typeface="Calibri" charset="0"/>
                <a:ea typeface="Times New Roman" charset="0"/>
                <a:cs typeface="Times New Roman" charset="0"/>
              </a:defRPr>
            </a:lvl1pPr>
          </a:lstStyle>
          <a:p>
            <a:pPr>
              <a:defRPr/>
            </a:pPr>
            <a:endParaRPr lang="en-US"/>
          </a:p>
        </p:txBody>
      </p:sp>
      <p:sp>
        <p:nvSpPr>
          <p:cNvPr id="5" name="Slide Number Placeholder 4"/>
          <p:cNvSpPr>
            <a:spLocks noGrp="1"/>
          </p:cNvSpPr>
          <p:nvPr>
            <p:ph type="sldNum" sz="quarter" idx="3"/>
          </p:nvPr>
        </p:nvSpPr>
        <p:spPr bwMode="auto">
          <a:xfrm>
            <a:off x="3970938" y="8830697"/>
            <a:ext cx="3037840" cy="464097"/>
          </a:xfrm>
          <a:prstGeom prst="rect">
            <a:avLst/>
          </a:prstGeom>
          <a:noFill/>
          <a:ln w="9525">
            <a:noFill/>
            <a:miter lim="800000"/>
            <a:headEnd/>
            <a:tailEnd/>
          </a:ln>
        </p:spPr>
        <p:txBody>
          <a:bodyPr vert="horz" wrap="square" lIns="92909" tIns="46454" rIns="92909" bIns="46454" numCol="1" anchor="b" anchorCtr="0" compatLnSpc="1">
            <a:prstTxWarp prst="textNoShape">
              <a:avLst/>
            </a:prstTxWarp>
          </a:bodyPr>
          <a:lstStyle>
            <a:lvl1pPr algn="r" defTabSz="922670">
              <a:defRPr sz="1200"/>
            </a:lvl1pPr>
          </a:lstStyle>
          <a:p>
            <a:fld id="{E0718BB7-F8E5-4D2A-AEE9-0E6E9596B2EE}" type="slidenum">
              <a:rPr lang="en-US"/>
              <a:pPr/>
              <a:t>‹#›</a:t>
            </a:fld>
            <a:endParaRPr lang="en-US"/>
          </a:p>
        </p:txBody>
      </p:sp>
    </p:spTree>
    <p:extLst>
      <p:ext uri="{BB962C8B-B14F-4D97-AF65-F5344CB8AC3E}">
        <p14:creationId xmlns:p14="http://schemas.microsoft.com/office/powerpoint/2010/main" val="3601703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7840" cy="464098"/>
          </a:xfrm>
          <a:prstGeom prst="rect">
            <a:avLst/>
          </a:prstGeom>
          <a:noFill/>
          <a:ln w="9525">
            <a:noFill/>
            <a:miter lim="800000"/>
            <a:headEnd/>
            <a:tailEnd/>
          </a:ln>
        </p:spPr>
        <p:txBody>
          <a:bodyPr vert="horz" wrap="square" lIns="92909" tIns="46454" rIns="92909" bIns="46454" numCol="1" anchor="t" anchorCtr="0" compatLnSpc="1">
            <a:prstTxWarp prst="textNoShape">
              <a:avLst/>
            </a:prstTxWarp>
          </a:bodyPr>
          <a:lstStyle>
            <a:lvl1pPr algn="l" defTabSz="922670">
              <a:defRPr sz="1200" b="0">
                <a:latin typeface="Arial" charset="0"/>
                <a:ea typeface="Times New Roman" charset="0"/>
                <a:cs typeface="Times New Roman" charset="0"/>
              </a:defRPr>
            </a:lvl1pPr>
          </a:lstStyle>
          <a:p>
            <a:pPr>
              <a:defRPr/>
            </a:pPr>
            <a:endParaRPr lang="en-US"/>
          </a:p>
        </p:txBody>
      </p:sp>
      <p:sp>
        <p:nvSpPr>
          <p:cNvPr id="39939" name="Rectangle 3"/>
          <p:cNvSpPr>
            <a:spLocks noGrp="1" noChangeArrowheads="1"/>
          </p:cNvSpPr>
          <p:nvPr>
            <p:ph type="dt" idx="1"/>
          </p:nvPr>
        </p:nvSpPr>
        <p:spPr bwMode="auto">
          <a:xfrm>
            <a:off x="3970938" y="0"/>
            <a:ext cx="3037840" cy="464098"/>
          </a:xfrm>
          <a:prstGeom prst="rect">
            <a:avLst/>
          </a:prstGeom>
          <a:noFill/>
          <a:ln w="9525">
            <a:noFill/>
            <a:miter lim="800000"/>
            <a:headEnd/>
            <a:tailEnd/>
          </a:ln>
        </p:spPr>
        <p:txBody>
          <a:bodyPr vert="horz" wrap="square" lIns="92909" tIns="46454" rIns="92909" bIns="46454" numCol="1" anchor="t" anchorCtr="0" compatLnSpc="1">
            <a:prstTxWarp prst="textNoShape">
              <a:avLst/>
            </a:prstTxWarp>
          </a:bodyPr>
          <a:lstStyle>
            <a:lvl1pPr algn="r" defTabSz="922670">
              <a:defRPr sz="1200" b="0">
                <a:latin typeface="Arial" charset="0"/>
              </a:defRPr>
            </a:lvl1pPr>
          </a:lstStyle>
          <a:p>
            <a:fld id="{4EFD2F6C-D2C4-4162-B753-1D976C00F8E1}" type="datetime1">
              <a:rPr lang="en-US"/>
              <a:pPr/>
              <a:t>8/13/2014</a:t>
            </a:fld>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701040" y="4416151"/>
            <a:ext cx="5608320" cy="4183300"/>
          </a:xfrm>
          <a:prstGeom prst="rect">
            <a:avLst/>
          </a:prstGeom>
          <a:noFill/>
          <a:ln w="9525">
            <a:noFill/>
            <a:miter lim="800000"/>
            <a:headEnd/>
            <a:tailEnd/>
          </a:ln>
        </p:spPr>
        <p:txBody>
          <a:bodyPr vert="horz" wrap="square" lIns="92909" tIns="46454" rIns="92909" bIns="4645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830697"/>
            <a:ext cx="3037840" cy="464097"/>
          </a:xfrm>
          <a:prstGeom prst="rect">
            <a:avLst/>
          </a:prstGeom>
          <a:noFill/>
          <a:ln w="9525">
            <a:noFill/>
            <a:miter lim="800000"/>
            <a:headEnd/>
            <a:tailEnd/>
          </a:ln>
        </p:spPr>
        <p:txBody>
          <a:bodyPr vert="horz" wrap="square" lIns="92909" tIns="46454" rIns="92909" bIns="46454" numCol="1" anchor="b" anchorCtr="0" compatLnSpc="1">
            <a:prstTxWarp prst="textNoShape">
              <a:avLst/>
            </a:prstTxWarp>
          </a:bodyPr>
          <a:lstStyle>
            <a:lvl1pPr algn="l" defTabSz="922670">
              <a:defRPr sz="1200" b="0">
                <a:latin typeface="Arial" charset="0"/>
                <a:ea typeface="Times New Roman" charset="0"/>
                <a:cs typeface="Times New Roman" charset="0"/>
              </a:defRPr>
            </a:lvl1pPr>
          </a:lstStyle>
          <a:p>
            <a:pPr>
              <a:defRPr/>
            </a:pPr>
            <a:endParaRPr lang="en-US"/>
          </a:p>
        </p:txBody>
      </p:sp>
      <p:sp>
        <p:nvSpPr>
          <p:cNvPr id="39943" name="Rectangle 7"/>
          <p:cNvSpPr>
            <a:spLocks noGrp="1" noChangeArrowheads="1"/>
          </p:cNvSpPr>
          <p:nvPr>
            <p:ph type="sldNum" sz="quarter" idx="5"/>
          </p:nvPr>
        </p:nvSpPr>
        <p:spPr bwMode="auto">
          <a:xfrm>
            <a:off x="3970938" y="8830697"/>
            <a:ext cx="3037840" cy="464097"/>
          </a:xfrm>
          <a:prstGeom prst="rect">
            <a:avLst/>
          </a:prstGeom>
          <a:noFill/>
          <a:ln w="9525">
            <a:noFill/>
            <a:miter lim="800000"/>
            <a:headEnd/>
            <a:tailEnd/>
          </a:ln>
        </p:spPr>
        <p:txBody>
          <a:bodyPr vert="horz" wrap="square" lIns="92909" tIns="46454" rIns="92909" bIns="46454" numCol="1" anchor="b" anchorCtr="0" compatLnSpc="1">
            <a:prstTxWarp prst="textNoShape">
              <a:avLst/>
            </a:prstTxWarp>
          </a:bodyPr>
          <a:lstStyle>
            <a:lvl1pPr algn="r" defTabSz="922670">
              <a:defRPr sz="1200" b="0">
                <a:latin typeface="Arial" charset="0"/>
              </a:defRPr>
            </a:lvl1pPr>
          </a:lstStyle>
          <a:p>
            <a:fld id="{1A1647C5-0C5C-449F-8DF0-1C24E5FC0BEA}" type="slidenum">
              <a:rPr lang="en-US"/>
              <a:pPr/>
              <a:t>‹#›</a:t>
            </a:fld>
            <a:endParaRPr lang="en-US"/>
          </a:p>
        </p:txBody>
      </p:sp>
    </p:spTree>
    <p:extLst>
      <p:ext uri="{BB962C8B-B14F-4D97-AF65-F5344CB8AC3E}">
        <p14:creationId xmlns:p14="http://schemas.microsoft.com/office/powerpoint/2010/main" val="7007663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1647C5-0C5C-449F-8DF0-1C24E5FC0BEA}" type="slidenum">
              <a:rPr lang="en-US" smtClean="0"/>
              <a:pPr/>
              <a:t>7</a:t>
            </a:fld>
            <a:endParaRPr lang="en-US"/>
          </a:p>
        </p:txBody>
      </p:sp>
    </p:spTree>
    <p:extLst>
      <p:ext uri="{BB962C8B-B14F-4D97-AF65-F5344CB8AC3E}">
        <p14:creationId xmlns:p14="http://schemas.microsoft.com/office/powerpoint/2010/main" val="1502454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BB49BE83-F176-4CC4-8C3E-355E22393F43}" type="datetime1">
              <a:rPr lang="en-US"/>
              <a:pPr/>
              <a:t>8/13/2014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D828FE6-6B56-4297-B159-6257397CCE1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8118DD4-4F69-4B62-9885-9D2F1CFD40DF}" type="datetime1">
              <a:rPr lang="en-US"/>
              <a:pPr/>
              <a:t>8/13/2014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59FFEA3-A8A9-4B04-892F-7BC551FA4CA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13E30E3-FD23-469F-B1F2-B7238D586203}" type="datetime1">
              <a:rPr lang="en-US"/>
              <a:pPr/>
              <a:t>8/13/2014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A75190D-6BB0-48EC-A19F-9A925395643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71C2B52-48CD-49C6-8903-B1DA7B77A691}" type="datetime1">
              <a:rPr lang="en-US"/>
              <a:pPr/>
              <a:t>8/13/2014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2BD5E3F-F574-40AD-A71A-8737AFAF247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80E7022-2B6F-48E6-9B37-ABCA2C1FA99F}" type="datetime1">
              <a:rPr lang="en-US"/>
              <a:pPr/>
              <a:t>8/13/2014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23C5EC5-07A0-4699-9AC4-C976F7E52F6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F3A32E3-AFFE-4383-A9FE-C85CB348C2A5}" type="datetime1">
              <a:rPr lang="en-US"/>
              <a:pPr/>
              <a:t>8/13/2014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3AC6BEF-F6F1-408F-9720-73EA273E09A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C4D57088-38A4-402E-80BA-7C0F03E51DF9}" type="datetime1">
              <a:rPr lang="en-US"/>
              <a:pPr/>
              <a:t>8/13/2014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42D5D2F-6F61-41A9-962E-4F73172BA8C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EB5C3CFF-0D0F-4448-B442-07FEC07FA436}" type="datetime1">
              <a:rPr lang="en-US"/>
              <a:pPr/>
              <a:t>8/13/2014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45CC8BB7-AEF5-45BD-8683-8A84E4C37CA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AB52BC5-5B65-4690-BA8D-1FDBDF50A967}" type="datetime1">
              <a:rPr lang="en-US"/>
              <a:pPr/>
              <a:t>8/13/2014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FA38ECB5-2B4D-4C33-B0ED-0DE002D93ED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EBE906C2-36EA-473A-B9BC-3C140E5DE0F0}" type="datetime1">
              <a:rPr lang="en-US"/>
              <a:pPr/>
              <a:t>8/13/2014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5FBDF19-C227-4FB5-9E48-31B326BA1C9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0BD8DF8-08AD-4FC5-841C-4CB00B23F479}" type="datetime1">
              <a:rPr lang="en-US"/>
              <a:pPr/>
              <a:t>8/13/2014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9699288-F348-43A2-8CEE-9135248258B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3118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31188"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5188" cy="365125"/>
          </a:xfrm>
          <a:prstGeom prst="rect">
            <a:avLst/>
          </a:prstGeom>
        </p:spPr>
        <p:txBody>
          <a:bodyPr vert="horz" wrap="square" lIns="91440" tIns="45720" rIns="91440" bIns="45720" numCol="1" anchor="ctr" anchorCtr="0" compatLnSpc="1">
            <a:prstTxWarp prst="textNoShape">
              <a:avLst/>
            </a:prstTxWarp>
          </a:bodyPr>
          <a:lstStyle>
            <a:lvl1pPr algn="l" eaLnBrk="1" hangingPunct="1">
              <a:defRPr sz="1200" b="0">
                <a:solidFill>
                  <a:srgbClr val="898989"/>
                </a:solidFill>
              </a:defRPr>
            </a:lvl1pPr>
          </a:lstStyle>
          <a:p>
            <a:fld id="{6C5133A2-106C-4330-8C7D-DEE1BB1CA53E}" type="datetime1">
              <a:rPr lang="en-US"/>
              <a:pPr/>
              <a:t>8/13/2014</a:t>
            </a:fld>
            <a:endParaRPr lang="en-US"/>
          </a:p>
        </p:txBody>
      </p:sp>
      <p:sp>
        <p:nvSpPr>
          <p:cNvPr id="5" name="Footer Placeholder 4"/>
          <p:cNvSpPr>
            <a:spLocks noGrp="1"/>
          </p:cNvSpPr>
          <p:nvPr>
            <p:ph type="ftr" sz="quarter" idx="3"/>
          </p:nvPr>
        </p:nvSpPr>
        <p:spPr>
          <a:xfrm>
            <a:off x="3124200" y="6356350"/>
            <a:ext cx="2897188"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b="0">
                <a:solidFill>
                  <a:srgbClr val="898989"/>
                </a:solidFill>
                <a:latin typeface="Calibri" pitchFamily="34" charset="0"/>
                <a:ea typeface="+mn-ea"/>
                <a:cs typeface="Times New Roman" pitchFamily="18" charset="0"/>
              </a:defRPr>
            </a:lvl1pPr>
          </a:lstStyle>
          <a:p>
            <a:pPr>
              <a:defRPr/>
            </a:pPr>
            <a:endParaRPr lang="en-US"/>
          </a:p>
        </p:txBody>
      </p:sp>
      <p:sp>
        <p:nvSpPr>
          <p:cNvPr id="6" name="Slide Number Placeholder 5"/>
          <p:cNvSpPr>
            <a:spLocks noGrp="1"/>
          </p:cNvSpPr>
          <p:nvPr>
            <p:ph type="sldNum" sz="quarter" idx="4"/>
          </p:nvPr>
        </p:nvSpPr>
        <p:spPr>
          <a:xfrm>
            <a:off x="6553200" y="6356350"/>
            <a:ext cx="2135188"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a:solidFill>
                  <a:srgbClr val="898989"/>
                </a:solidFill>
              </a:defRPr>
            </a:lvl1pPr>
          </a:lstStyle>
          <a:p>
            <a:fld id="{51E6BE90-F263-4FCD-AF0B-D49CBF863234}" type="slidenum">
              <a:rPr lang="en-US"/>
              <a:pPr/>
              <a:t>‹#›</a:t>
            </a:fld>
            <a:endParaRPr lang="en-US"/>
          </a:p>
        </p:txBody>
      </p:sp>
      <p:sp>
        <p:nvSpPr>
          <p:cNvPr id="1031" name="Rectangle 7"/>
          <p:cNvSpPr>
            <a:spLocks noChangeArrowheads="1"/>
          </p:cNvSpPr>
          <p:nvPr userDrawn="1"/>
        </p:nvSpPr>
        <p:spPr bwMode="auto">
          <a:xfrm>
            <a:off x="381000" y="381000"/>
            <a:ext cx="8382000" cy="6019800"/>
          </a:xfrm>
          <a:prstGeom prst="rect">
            <a:avLst/>
          </a:prstGeom>
          <a:noFill/>
          <a:ln w="25400">
            <a:solidFill>
              <a:schemeClr val="tx1"/>
            </a:solidFill>
            <a:miter lim="800000"/>
            <a:headEnd/>
            <a:tailEnd/>
          </a:ln>
        </p:spPr>
        <p:txBody>
          <a:bodyPr wrap="none" anchor="ctr"/>
          <a:lstStyle/>
          <a:p>
            <a:pPr>
              <a:defRPr/>
            </a:pPr>
            <a:endParaRPr lang="en-US">
              <a:ea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3"/>
          <p:cNvSpPr txBox="1">
            <a:spLocks noChangeArrowheads="1"/>
          </p:cNvSpPr>
          <p:nvPr/>
        </p:nvSpPr>
        <p:spPr bwMode="auto">
          <a:xfrm>
            <a:off x="914400" y="1905000"/>
            <a:ext cx="7162800" cy="3886200"/>
          </a:xfrm>
          <a:prstGeom prst="rect">
            <a:avLst/>
          </a:prstGeom>
          <a:noFill/>
          <a:ln w="9525">
            <a:noFill/>
            <a:miter lim="800000"/>
            <a:headEnd/>
            <a:tailEnd/>
          </a:ln>
        </p:spPr>
        <p:txBody>
          <a:bodyPr/>
          <a:lstStyle/>
          <a:p>
            <a:pPr eaLnBrk="1" hangingPunct="1"/>
            <a:r>
              <a:rPr lang="en-US" sz="2800" b="0" dirty="0"/>
              <a:t>Alachua County Public Schools</a:t>
            </a:r>
          </a:p>
          <a:p>
            <a:pPr eaLnBrk="1" hangingPunct="1"/>
            <a:r>
              <a:rPr lang="en-US" sz="3600" dirty="0"/>
              <a:t>Teacher Evaluation System</a:t>
            </a:r>
          </a:p>
          <a:p>
            <a:pPr eaLnBrk="1" hangingPunct="1"/>
            <a:r>
              <a:rPr lang="en-US" sz="2800" b="0" dirty="0" smtClean="0"/>
              <a:t>2014-2015</a:t>
            </a:r>
            <a:endParaRPr lang="en-US" sz="2800" b="0" dirty="0"/>
          </a:p>
          <a:p>
            <a:pPr eaLnBrk="1" hangingPunct="1"/>
            <a:endParaRPr lang="en-US" sz="4800" b="0" dirty="0">
              <a:latin typeface="Times New Roman" charset="0"/>
            </a:endParaRPr>
          </a:p>
          <a:p>
            <a:pPr eaLnBrk="1" hangingPunct="1"/>
            <a:r>
              <a:rPr lang="en-US" sz="2000" dirty="0">
                <a:latin typeface="Times New Roman" charset="0"/>
              </a:rPr>
              <a:t>“</a:t>
            </a:r>
            <a:r>
              <a:rPr lang="en-US" sz="2000" i="1" dirty="0">
                <a:latin typeface="Times New Roman" charset="0"/>
              </a:rPr>
              <a:t>An environment for learning, whether learning by students or </a:t>
            </a:r>
            <a:br>
              <a:rPr lang="en-US" sz="2000" i="1" dirty="0">
                <a:latin typeface="Times New Roman" charset="0"/>
              </a:rPr>
            </a:br>
            <a:r>
              <a:rPr lang="en-US" sz="2000" i="1" dirty="0">
                <a:latin typeface="Times New Roman" charset="0"/>
              </a:rPr>
              <a:t>by adults, does not occur spontaneously, it must be </a:t>
            </a:r>
            <a:br>
              <a:rPr lang="en-US" sz="2000" i="1" dirty="0">
                <a:latin typeface="Times New Roman" charset="0"/>
              </a:rPr>
            </a:br>
            <a:r>
              <a:rPr lang="en-US" sz="2000" i="1" dirty="0">
                <a:latin typeface="Times New Roman" charset="0"/>
              </a:rPr>
              <a:t>planned and honored in practice”</a:t>
            </a:r>
            <a:r>
              <a:rPr lang="en-US" sz="2200" b="0" dirty="0"/>
              <a:t>  </a:t>
            </a:r>
          </a:p>
          <a:p>
            <a:pPr eaLnBrk="1" hangingPunct="1"/>
            <a:endParaRPr lang="en-US" sz="1800" b="0" i="1" dirty="0"/>
          </a:p>
          <a:p>
            <a:pPr eaLnBrk="1" hangingPunct="1"/>
            <a:r>
              <a:rPr lang="en-US" sz="1800" b="0" dirty="0"/>
              <a:t>Charlotte Danielson from</a:t>
            </a:r>
            <a:r>
              <a:rPr lang="en-US" sz="1800" b="0" i="1" dirty="0"/>
              <a:t> </a:t>
            </a:r>
            <a:r>
              <a:rPr lang="en-US" sz="1800" b="0" i="1" u="sng" dirty="0"/>
              <a:t>Teacher Evaluation</a:t>
            </a:r>
          </a:p>
        </p:txBody>
      </p:sp>
      <p:pic>
        <p:nvPicPr>
          <p:cNvPr id="15363" name="Picture 4"/>
          <p:cNvPicPr>
            <a:picLocks noChangeAspect="1" noChangeArrowheads="1"/>
          </p:cNvPicPr>
          <p:nvPr/>
        </p:nvPicPr>
        <p:blipFill>
          <a:blip r:embed="rId2" cstate="print"/>
          <a:srcRect/>
          <a:stretch>
            <a:fillRect/>
          </a:stretch>
        </p:blipFill>
        <p:spPr bwMode="auto">
          <a:xfrm>
            <a:off x="687388" y="533400"/>
            <a:ext cx="2667000" cy="1179513"/>
          </a:xfrm>
          <a:prstGeom prst="rect">
            <a:avLst/>
          </a:prstGeom>
          <a:noFill/>
          <a:ln w="9525">
            <a:noFill/>
            <a:miter lim="800000"/>
            <a:headEnd/>
            <a:tailEnd/>
          </a:ln>
        </p:spPr>
      </p:pic>
      <p:sp>
        <p:nvSpPr>
          <p:cNvPr id="15364" name="Slide Number Placeholder 3"/>
          <p:cNvSpPr>
            <a:spLocks noGrp="1"/>
          </p:cNvSpPr>
          <p:nvPr>
            <p:ph type="sldNum" sz="quarter" idx="12"/>
          </p:nvPr>
        </p:nvSpPr>
        <p:spPr bwMode="auto">
          <a:noFill/>
          <a:ln>
            <a:miter lim="800000"/>
            <a:headEnd/>
            <a:tailEnd/>
          </a:ln>
        </p:spPr>
        <p:txBody>
          <a:bodyPr/>
          <a:lstStyle/>
          <a:p>
            <a:fld id="{0F437872-B78B-4FB3-967B-3C2CB48B1A4F}" type="slidenum">
              <a:rPr lang="en-US"/>
              <a:pPr/>
              <a:t>1</a:t>
            </a:fld>
            <a:endParaRPr lang="en-US"/>
          </a:p>
        </p:txBody>
      </p:sp>
      <p:sp>
        <p:nvSpPr>
          <p:cNvPr id="3" name="TextBox 2"/>
          <p:cNvSpPr txBox="1"/>
          <p:nvPr/>
        </p:nvSpPr>
        <p:spPr>
          <a:xfrm>
            <a:off x="6477000" y="152400"/>
            <a:ext cx="1905000" cy="307777"/>
          </a:xfrm>
          <a:prstGeom prst="rect">
            <a:avLst/>
          </a:prstGeom>
          <a:noFill/>
        </p:spPr>
        <p:txBody>
          <a:bodyPr wrap="square" rtlCol="0">
            <a:spAutoFit/>
          </a:bodyPr>
          <a:lstStyle/>
          <a:p>
            <a:r>
              <a:rPr lang="en-US" sz="1400" dirty="0" smtClean="0"/>
              <a:t>Updated 8-6-14</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5"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sp>
        <p:nvSpPr>
          <p:cNvPr id="28676" name="Slide Number Placeholder 4"/>
          <p:cNvSpPr>
            <a:spLocks noGrp="1"/>
          </p:cNvSpPr>
          <p:nvPr>
            <p:ph type="sldNum" sz="quarter" idx="12"/>
          </p:nvPr>
        </p:nvSpPr>
        <p:spPr bwMode="auto">
          <a:noFill/>
          <a:ln>
            <a:miter lim="800000"/>
            <a:headEnd/>
            <a:tailEnd/>
          </a:ln>
        </p:spPr>
        <p:txBody>
          <a:bodyPr/>
          <a:lstStyle/>
          <a:p>
            <a:fld id="{1A9E3755-7722-42A7-9169-B8233F0B90D3}" type="slidenum">
              <a:rPr lang="en-US"/>
              <a:pPr/>
              <a:t>10</a:t>
            </a:fld>
            <a:endParaRPr lang="en-US"/>
          </a:p>
        </p:txBody>
      </p:sp>
      <p:sp>
        <p:nvSpPr>
          <p:cNvPr id="28677" name="Title 1"/>
          <p:cNvSpPr>
            <a:spLocks/>
          </p:cNvSpPr>
          <p:nvPr/>
        </p:nvSpPr>
        <p:spPr bwMode="auto">
          <a:xfrm>
            <a:off x="609600" y="762000"/>
            <a:ext cx="8153400" cy="609600"/>
          </a:xfrm>
          <a:prstGeom prst="rect">
            <a:avLst/>
          </a:prstGeom>
          <a:noFill/>
          <a:ln w="9525">
            <a:noFill/>
            <a:miter lim="800000"/>
            <a:headEnd/>
            <a:tailEnd/>
          </a:ln>
        </p:spPr>
        <p:txBody>
          <a:bodyPr anchor="ctr"/>
          <a:lstStyle/>
          <a:p>
            <a:pPr algn="l"/>
            <a:r>
              <a:rPr lang="en-US" sz="2000" i="1"/>
              <a:t/>
            </a:r>
            <a:br>
              <a:rPr lang="en-US" sz="2000" i="1"/>
            </a:br>
            <a:endParaRPr lang="en-US" sz="2000" i="1"/>
          </a:p>
        </p:txBody>
      </p:sp>
      <p:sp>
        <p:nvSpPr>
          <p:cNvPr id="28678" name="TextBox 8"/>
          <p:cNvSpPr txBox="1">
            <a:spLocks noChangeArrowheads="1"/>
          </p:cNvSpPr>
          <p:nvPr/>
        </p:nvSpPr>
        <p:spPr bwMode="auto">
          <a:xfrm>
            <a:off x="1828800" y="533400"/>
            <a:ext cx="2514600" cy="2308324"/>
          </a:xfrm>
          <a:prstGeom prst="rect">
            <a:avLst/>
          </a:prstGeom>
          <a:noFill/>
          <a:ln w="9525">
            <a:noFill/>
            <a:miter lim="800000"/>
            <a:headEnd/>
            <a:tailEnd/>
          </a:ln>
        </p:spPr>
        <p:txBody>
          <a:bodyPr>
            <a:spAutoFit/>
          </a:bodyPr>
          <a:lstStyle/>
          <a:p>
            <a:r>
              <a:rPr lang="en-US" sz="2400" dirty="0"/>
              <a:t>Component I: </a:t>
            </a:r>
          </a:p>
          <a:p>
            <a:r>
              <a:rPr lang="en-US" sz="2400" dirty="0"/>
              <a:t>Administrator Appraisal</a:t>
            </a:r>
          </a:p>
          <a:p>
            <a:r>
              <a:rPr lang="en-US" sz="2400" dirty="0"/>
              <a:t> Observation Feedback </a:t>
            </a:r>
          </a:p>
          <a:p>
            <a:endParaRPr lang="en-US" sz="2400" dirty="0"/>
          </a:p>
        </p:txBody>
      </p:sp>
      <p:pic>
        <p:nvPicPr>
          <p:cNvPr id="26625" name="Picture 1"/>
          <p:cNvPicPr>
            <a:picLocks noChangeAspect="1" noChangeArrowheads="1"/>
          </p:cNvPicPr>
          <p:nvPr/>
        </p:nvPicPr>
        <p:blipFill>
          <a:blip r:embed="rId3" cstate="print"/>
          <a:srcRect/>
          <a:stretch>
            <a:fillRect/>
          </a:stretch>
        </p:blipFill>
        <p:spPr bwMode="auto">
          <a:xfrm>
            <a:off x="1981200" y="3276600"/>
            <a:ext cx="6491400" cy="3024188"/>
          </a:xfrm>
          <a:prstGeom prst="rect">
            <a:avLst/>
          </a:prstGeom>
          <a:noFill/>
          <a:ln w="9525">
            <a:noFill/>
            <a:miter lim="800000"/>
            <a:headEnd/>
            <a:tailEnd/>
          </a:ln>
        </p:spPr>
      </p:pic>
      <p:sp>
        <p:nvSpPr>
          <p:cNvPr id="10" name="Rectangle 9"/>
          <p:cNvSpPr/>
          <p:nvPr/>
        </p:nvSpPr>
        <p:spPr>
          <a:xfrm>
            <a:off x="2743200" y="2133600"/>
            <a:ext cx="4572000" cy="1323439"/>
          </a:xfrm>
          <a:prstGeom prst="rect">
            <a:avLst/>
          </a:prstGeom>
        </p:spPr>
        <p:txBody>
          <a:bodyPr>
            <a:spAutoFit/>
          </a:bodyPr>
          <a:lstStyle/>
          <a:p>
            <a:r>
              <a:rPr lang="en-US" dirty="0" smtClean="0"/>
              <a:t>ACIIS</a:t>
            </a:r>
          </a:p>
          <a:p>
            <a:r>
              <a:rPr lang="en-US" dirty="0" smtClean="0"/>
              <a:t>Classroom Snapshot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p:cNvSpPr>
          <p:nvPr>
            <p:ph type="body" idx="1"/>
          </p:nvPr>
        </p:nvSpPr>
        <p:spPr>
          <a:xfrm>
            <a:off x="457200" y="1828800"/>
            <a:ext cx="8231188" cy="4267200"/>
          </a:xfrm>
        </p:spPr>
        <p:txBody>
          <a:bodyPr/>
          <a:lstStyle/>
          <a:p>
            <a:pPr eaLnBrk="1" hangingPunct="1">
              <a:lnSpc>
                <a:spcPct val="90000"/>
              </a:lnSpc>
              <a:buFont typeface="Arial" charset="0"/>
              <a:buNone/>
            </a:pPr>
            <a:r>
              <a:rPr lang="en-US" sz="2400" b="1" dirty="0" smtClean="0"/>
              <a:t>Formal Classroom Observations – Protocols</a:t>
            </a:r>
          </a:p>
          <a:p>
            <a:pPr eaLnBrk="1" hangingPunct="1">
              <a:lnSpc>
                <a:spcPct val="90000"/>
              </a:lnSpc>
              <a:buFont typeface="Arial" charset="0"/>
              <a:buNone/>
            </a:pPr>
            <a:endParaRPr lang="en-US" sz="1400" b="1" dirty="0" smtClean="0"/>
          </a:p>
          <a:p>
            <a:pPr marL="404813" lvl="1" indent="-290513" eaLnBrk="1" hangingPunct="1">
              <a:lnSpc>
                <a:spcPct val="90000"/>
              </a:lnSpc>
            </a:pPr>
            <a:r>
              <a:rPr lang="en-US" sz="2000" dirty="0" smtClean="0"/>
              <a:t>Formal Observations will include an initial Online </a:t>
            </a:r>
            <a:r>
              <a:rPr lang="en-US" sz="2000" dirty="0"/>
              <a:t>P</a:t>
            </a:r>
            <a:r>
              <a:rPr lang="en-US" sz="2000" dirty="0" smtClean="0"/>
              <a:t>lanning Conference.  The Online </a:t>
            </a:r>
            <a:r>
              <a:rPr lang="en-US" sz="2000" dirty="0"/>
              <a:t>P</a:t>
            </a:r>
            <a:r>
              <a:rPr lang="en-US" sz="2000" dirty="0" smtClean="0"/>
              <a:t>lanning </a:t>
            </a:r>
            <a:r>
              <a:rPr lang="en-US" sz="2000" dirty="0"/>
              <a:t>C</a:t>
            </a:r>
            <a:r>
              <a:rPr lang="en-US" sz="2000" dirty="0" smtClean="0"/>
              <a:t>onference will occur 10 days prior to the first observation. The ACIIS Appraisal Module Initial Planning Conference process will be used. </a:t>
            </a:r>
            <a:r>
              <a:rPr lang="en-US" sz="1600" dirty="0" smtClean="0"/>
              <a:t>(An appointment may be scheduled with the administrator upon teacher request.)</a:t>
            </a:r>
            <a:r>
              <a:rPr lang="en-US" sz="2000" dirty="0" smtClean="0"/>
              <a:t> </a:t>
            </a:r>
          </a:p>
          <a:p>
            <a:pPr marL="404813" lvl="1" indent="-290513" eaLnBrk="1" hangingPunct="1">
              <a:lnSpc>
                <a:spcPct val="90000"/>
              </a:lnSpc>
              <a:buFont typeface="Arial" charset="0"/>
              <a:buNone/>
            </a:pPr>
            <a:endParaRPr lang="en-US" sz="2000" dirty="0" smtClean="0"/>
          </a:p>
          <a:p>
            <a:pPr marL="404813" lvl="1" indent="-290513" eaLnBrk="1" hangingPunct="1">
              <a:lnSpc>
                <a:spcPct val="90000"/>
              </a:lnSpc>
            </a:pPr>
            <a:r>
              <a:rPr lang="en-US" sz="2000" dirty="0"/>
              <a:t>I</a:t>
            </a:r>
            <a:r>
              <a:rPr lang="en-US" sz="2000" dirty="0" smtClean="0"/>
              <a:t>f the teacher is not using the ACIIS Lesson Plan Module, the teacher will submit the lesson plan online to the appropriate administrator at least </a:t>
            </a:r>
            <a:br>
              <a:rPr lang="en-US" sz="2000" dirty="0" smtClean="0"/>
            </a:br>
            <a:r>
              <a:rPr lang="en-US" sz="2000" dirty="0" smtClean="0"/>
              <a:t>5 days in advance of the scheduled formal observation. </a:t>
            </a:r>
          </a:p>
          <a:p>
            <a:pPr marL="404813" lvl="1" indent="-290513" eaLnBrk="1" hangingPunct="1">
              <a:lnSpc>
                <a:spcPct val="90000"/>
              </a:lnSpc>
              <a:buFont typeface="Arial" charset="0"/>
              <a:buNone/>
            </a:pPr>
            <a:endParaRPr lang="en-US" sz="2000" dirty="0" smtClean="0"/>
          </a:p>
          <a:p>
            <a:pPr marL="404813" lvl="1" indent="-290513" eaLnBrk="1" hangingPunct="1">
              <a:lnSpc>
                <a:spcPct val="90000"/>
              </a:lnSpc>
            </a:pPr>
            <a:r>
              <a:rPr lang="en-US" sz="2000" dirty="0" smtClean="0"/>
              <a:t>Observation time in the classroom will follow the Collective Bargaining Agreement.</a:t>
            </a:r>
          </a:p>
        </p:txBody>
      </p:sp>
      <p:sp>
        <p:nvSpPr>
          <p:cNvPr id="29699" name="Slide Number Placeholder 3"/>
          <p:cNvSpPr>
            <a:spLocks noGrp="1"/>
          </p:cNvSpPr>
          <p:nvPr>
            <p:ph type="sldNum" sz="quarter" idx="12"/>
          </p:nvPr>
        </p:nvSpPr>
        <p:spPr bwMode="auto">
          <a:noFill/>
          <a:ln>
            <a:miter lim="800000"/>
            <a:headEnd/>
            <a:tailEnd/>
          </a:ln>
        </p:spPr>
        <p:txBody>
          <a:bodyPr/>
          <a:lstStyle/>
          <a:p>
            <a:fld id="{E57B3186-FFF3-474B-8897-551A6E4CEF4B}" type="slidenum">
              <a:rPr lang="en-US"/>
              <a:pPr/>
              <a:t>11</a:t>
            </a:fld>
            <a:endParaRPr lang="en-US"/>
          </a:p>
        </p:txBody>
      </p:sp>
      <p:pic>
        <p:nvPicPr>
          <p:cNvPr id="29700"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sp>
        <p:nvSpPr>
          <p:cNvPr id="29701" name="Title 1"/>
          <p:cNvSpPr>
            <a:spLocks/>
          </p:cNvSpPr>
          <p:nvPr/>
        </p:nvSpPr>
        <p:spPr bwMode="auto">
          <a:xfrm>
            <a:off x="609600" y="838200"/>
            <a:ext cx="8153400" cy="609600"/>
          </a:xfrm>
          <a:prstGeom prst="rect">
            <a:avLst/>
          </a:prstGeom>
          <a:noFill/>
          <a:ln w="9525">
            <a:noFill/>
            <a:miter lim="800000"/>
            <a:headEnd/>
            <a:tailEnd/>
          </a:ln>
        </p:spPr>
        <p:txBody>
          <a:bodyPr anchor="ctr"/>
          <a:lstStyle/>
          <a:p>
            <a:pPr algn="l"/>
            <a:r>
              <a:rPr lang="en-US" sz="2400"/>
              <a:t>                      Component I:  Administrator Appraisal   </a:t>
            </a:r>
            <a:r>
              <a:rPr lang="en-US" sz="2000" i="1"/>
              <a:t>(continued)</a:t>
            </a:r>
          </a:p>
          <a:p>
            <a:pPr algn="l"/>
            <a:r>
              <a:rPr lang="en-US" sz="2400"/>
              <a:t>                                                 Observation </a:t>
            </a:r>
            <a:r>
              <a:rPr lang="en-US" sz="2200"/>
              <a:t>Feedback</a:t>
            </a:r>
            <a:r>
              <a:rPr lang="en-US" sz="2400"/>
              <a:t> </a:t>
            </a:r>
            <a:r>
              <a:rPr lang="en-US" sz="2000" i="1"/>
              <a:t/>
            </a:r>
            <a:br>
              <a:rPr lang="en-US" sz="2000" i="1"/>
            </a:br>
            <a:endParaRPr lang="en-US" sz="2000" i="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533400" y="457200"/>
            <a:ext cx="8231188" cy="762000"/>
          </a:xfrm>
        </p:spPr>
        <p:txBody>
          <a:bodyPr/>
          <a:lstStyle/>
          <a:p>
            <a:r>
              <a:rPr lang="en-US" sz="3200" b="1" smtClean="0"/>
              <a:t>                </a:t>
            </a:r>
            <a:br>
              <a:rPr lang="en-US" sz="3200" b="1" smtClean="0"/>
            </a:br>
            <a:r>
              <a:rPr lang="en-US" sz="3200" b="1" smtClean="0"/>
              <a:t>                </a:t>
            </a:r>
            <a:r>
              <a:rPr lang="en-US" sz="2400" b="1" smtClean="0"/>
              <a:t>Component I:  Administrator Appraisal </a:t>
            </a:r>
            <a:r>
              <a:rPr lang="en-US" sz="2400" smtClean="0"/>
              <a:t>  </a:t>
            </a:r>
            <a:r>
              <a:rPr lang="en-US" sz="2000" i="1" smtClean="0"/>
              <a:t>(continued)</a:t>
            </a:r>
            <a:r>
              <a:rPr lang="en-US" sz="2400" b="1" smtClean="0"/>
              <a:t> </a:t>
            </a:r>
            <a:r>
              <a:rPr lang="en-US" sz="3200" b="1" smtClean="0"/>
              <a:t/>
            </a:r>
            <a:br>
              <a:rPr lang="en-US" sz="3200" b="1" smtClean="0"/>
            </a:br>
            <a:endParaRPr lang="en-US" sz="2400" smtClean="0"/>
          </a:p>
        </p:txBody>
      </p:sp>
      <p:sp>
        <p:nvSpPr>
          <p:cNvPr id="31747" name="Rectangle 3"/>
          <p:cNvSpPr>
            <a:spLocks noGrp="1"/>
          </p:cNvSpPr>
          <p:nvPr>
            <p:ph type="body" idx="1"/>
          </p:nvPr>
        </p:nvSpPr>
        <p:spPr>
          <a:xfrm>
            <a:off x="457200" y="1600200"/>
            <a:ext cx="8231188" cy="3886200"/>
          </a:xfrm>
        </p:spPr>
        <p:txBody>
          <a:bodyPr/>
          <a:lstStyle/>
          <a:p>
            <a:pPr lvl="1" eaLnBrk="1" hangingPunct="1">
              <a:buFont typeface="Arial" charset="0"/>
              <a:buNone/>
            </a:pPr>
            <a:r>
              <a:rPr lang="en-US" sz="2400" b="1" dirty="0" smtClean="0"/>
              <a:t>Observation Feedback</a:t>
            </a:r>
          </a:p>
          <a:p>
            <a:pPr lvl="1" eaLnBrk="1" hangingPunct="1">
              <a:buFont typeface="Arial" charset="0"/>
              <a:buNone/>
            </a:pPr>
            <a:endParaRPr lang="en-US" sz="1600" dirty="0" smtClean="0"/>
          </a:p>
          <a:p>
            <a:pPr lvl="1" eaLnBrk="1" hangingPunct="1"/>
            <a:r>
              <a:rPr lang="en-US" sz="2200" dirty="0" smtClean="0"/>
              <a:t>Formal Observation feedback will occur within </a:t>
            </a:r>
            <a:br>
              <a:rPr lang="en-US" sz="2200" dirty="0" smtClean="0"/>
            </a:br>
            <a:r>
              <a:rPr lang="en-US" sz="2200" dirty="0" smtClean="0"/>
              <a:t>10 days of observation and includes written comments.</a:t>
            </a:r>
          </a:p>
          <a:p>
            <a:pPr lvl="1" eaLnBrk="1" hangingPunct="1">
              <a:buFont typeface="Arial" charset="0"/>
              <a:buNone/>
            </a:pPr>
            <a:endParaRPr lang="en-US" sz="2200" dirty="0" smtClean="0"/>
          </a:p>
          <a:p>
            <a:pPr lvl="1" eaLnBrk="1" hangingPunct="1"/>
            <a:r>
              <a:rPr lang="en-US" sz="2200" dirty="0" smtClean="0"/>
              <a:t>The ACIIS Appraisal Module Observation template will be used for observational feedback.</a:t>
            </a:r>
          </a:p>
          <a:p>
            <a:pPr marL="457200" lvl="1" indent="-55563" algn="ctr" eaLnBrk="1" hangingPunct="1">
              <a:buFont typeface="Arial" charset="0"/>
              <a:buNone/>
            </a:pPr>
            <a:r>
              <a:rPr lang="en-US" dirty="0" smtClean="0"/>
              <a:t/>
            </a:r>
            <a:br>
              <a:rPr lang="en-US" dirty="0" smtClean="0"/>
            </a:br>
            <a:r>
              <a:rPr lang="en-US" dirty="0" smtClean="0"/>
              <a:t>“</a:t>
            </a:r>
            <a:r>
              <a:rPr lang="en-US" sz="1800" i="1" dirty="0" smtClean="0"/>
              <a:t>Observation is a source of data for use in collecting evidence and for use as </a:t>
            </a:r>
            <a:br>
              <a:rPr lang="en-US" sz="1800" i="1" dirty="0" smtClean="0"/>
            </a:br>
            <a:r>
              <a:rPr lang="en-US" sz="1800" i="1" dirty="0" smtClean="0"/>
              <a:t>a focus for professional discussion and reflection on teaching and learning.”</a:t>
            </a:r>
          </a:p>
          <a:p>
            <a:pPr lvl="1" eaLnBrk="1" hangingPunct="1">
              <a:buFont typeface="Arial" charset="0"/>
              <a:buNone/>
            </a:pPr>
            <a:r>
              <a:rPr lang="en-US" sz="1400" i="1" dirty="0" smtClean="0"/>
              <a:t>			                            </a:t>
            </a:r>
          </a:p>
          <a:p>
            <a:pPr lvl="1" eaLnBrk="1" hangingPunct="1">
              <a:buFont typeface="Arial" charset="0"/>
              <a:buNone/>
            </a:pPr>
            <a:r>
              <a:rPr lang="en-US" sz="1800" i="1" dirty="0" smtClean="0"/>
              <a:t>                                                          </a:t>
            </a:r>
            <a:r>
              <a:rPr lang="en-US" sz="1800" i="1" u="sng" dirty="0" smtClean="0"/>
              <a:t>Teacher Evaluation</a:t>
            </a:r>
            <a:r>
              <a:rPr lang="en-US" sz="1800" i="1" dirty="0" smtClean="0"/>
              <a:t> by Danielson and </a:t>
            </a:r>
            <a:r>
              <a:rPr lang="en-US" sz="1800" i="1" dirty="0" err="1" smtClean="0"/>
              <a:t>McGreal</a:t>
            </a:r>
            <a:endParaRPr lang="en-US" sz="1800" i="1" dirty="0" smtClean="0"/>
          </a:p>
          <a:p>
            <a:pPr lvl="1" eaLnBrk="1" hangingPunct="1">
              <a:buFont typeface="Arial" charset="0"/>
              <a:buNone/>
            </a:pPr>
            <a:endParaRPr lang="en-US" sz="1800" i="1" dirty="0" smtClean="0"/>
          </a:p>
        </p:txBody>
      </p:sp>
      <p:sp>
        <p:nvSpPr>
          <p:cNvPr id="31748" name="Slide Number Placeholder 3"/>
          <p:cNvSpPr>
            <a:spLocks noGrp="1"/>
          </p:cNvSpPr>
          <p:nvPr>
            <p:ph type="sldNum" sz="quarter" idx="12"/>
          </p:nvPr>
        </p:nvSpPr>
        <p:spPr bwMode="auto">
          <a:noFill/>
          <a:ln>
            <a:miter lim="800000"/>
            <a:headEnd/>
            <a:tailEnd/>
          </a:ln>
        </p:spPr>
        <p:txBody>
          <a:bodyPr/>
          <a:lstStyle/>
          <a:p>
            <a:fld id="{B8127D20-C167-4BF2-BB98-304A00ADB768}" type="slidenum">
              <a:rPr lang="en-US"/>
              <a:pPr/>
              <a:t>12</a:t>
            </a:fld>
            <a:endParaRPr lang="en-US"/>
          </a:p>
        </p:txBody>
      </p:sp>
      <p:pic>
        <p:nvPicPr>
          <p:cNvPr id="31749"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2"/>
          </p:nvPr>
        </p:nvSpPr>
        <p:spPr bwMode="auto">
          <a:noFill/>
          <a:ln>
            <a:miter lim="800000"/>
            <a:headEnd/>
            <a:tailEnd/>
          </a:ln>
        </p:spPr>
        <p:txBody>
          <a:bodyPr/>
          <a:lstStyle/>
          <a:p>
            <a:fld id="{6D23E7EE-7BAD-4413-A605-546B00DF9AA3}" type="slidenum">
              <a:rPr lang="en-US"/>
              <a:pPr/>
              <a:t>13</a:t>
            </a:fld>
            <a:endParaRPr lang="en-US"/>
          </a:p>
        </p:txBody>
      </p:sp>
      <p:pic>
        <p:nvPicPr>
          <p:cNvPr id="30723"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pic>
        <p:nvPicPr>
          <p:cNvPr id="30724" name="Picture 2"/>
          <p:cNvPicPr>
            <a:picLocks noChangeAspect="1" noChangeArrowheads="1"/>
          </p:cNvPicPr>
          <p:nvPr/>
        </p:nvPicPr>
        <p:blipFill>
          <a:blip r:embed="rId3" cstate="print"/>
          <a:srcRect/>
          <a:stretch>
            <a:fillRect/>
          </a:stretch>
        </p:blipFill>
        <p:spPr bwMode="auto">
          <a:xfrm>
            <a:off x="533400" y="457200"/>
            <a:ext cx="5838825" cy="5772150"/>
          </a:xfrm>
          <a:prstGeom prst="rect">
            <a:avLst/>
          </a:prstGeom>
          <a:noFill/>
          <a:ln w="9525">
            <a:noFill/>
            <a:miter lim="800000"/>
            <a:headEnd/>
            <a:tailEnd/>
          </a:ln>
        </p:spPr>
      </p:pic>
      <p:sp>
        <p:nvSpPr>
          <p:cNvPr id="30725" name="TextBox 7"/>
          <p:cNvSpPr txBox="1">
            <a:spLocks noChangeArrowheads="1"/>
          </p:cNvSpPr>
          <p:nvPr/>
        </p:nvSpPr>
        <p:spPr bwMode="auto">
          <a:xfrm>
            <a:off x="6416675" y="1752600"/>
            <a:ext cx="2103438" cy="1816100"/>
          </a:xfrm>
          <a:prstGeom prst="rect">
            <a:avLst/>
          </a:prstGeom>
          <a:noFill/>
          <a:ln w="9525">
            <a:noFill/>
            <a:miter lim="800000"/>
            <a:headEnd/>
            <a:tailEnd/>
          </a:ln>
        </p:spPr>
        <p:txBody>
          <a:bodyPr wrap="none">
            <a:spAutoFit/>
          </a:bodyPr>
          <a:lstStyle/>
          <a:p>
            <a:r>
              <a:rPr lang="en-US" sz="2800" b="0"/>
              <a:t>ACIIS</a:t>
            </a:r>
          </a:p>
          <a:p>
            <a:r>
              <a:rPr lang="en-US" sz="2800" b="0"/>
              <a:t>Formal</a:t>
            </a:r>
          </a:p>
          <a:p>
            <a:r>
              <a:rPr lang="en-US" sz="2800" b="0"/>
              <a:t>Classroom</a:t>
            </a:r>
          </a:p>
          <a:p>
            <a:r>
              <a:rPr lang="en-US" sz="2800" b="0"/>
              <a:t>Observations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509337" y="149225"/>
            <a:ext cx="8231188" cy="1143000"/>
          </a:xfrm>
        </p:spPr>
        <p:txBody>
          <a:bodyPr/>
          <a:lstStyle/>
          <a:p>
            <a:pPr eaLnBrk="1" hangingPunct="1"/>
            <a:r>
              <a:rPr lang="en-US" sz="3200" b="1" dirty="0" smtClean="0"/>
              <a:t>             </a:t>
            </a:r>
            <a:br>
              <a:rPr lang="en-US" sz="3200" b="1" dirty="0" smtClean="0"/>
            </a:br>
            <a:r>
              <a:rPr lang="en-US" sz="3200" b="1" dirty="0" smtClean="0"/>
              <a:t>            </a:t>
            </a:r>
            <a:r>
              <a:rPr lang="en-US" sz="2800" b="1" dirty="0" smtClean="0"/>
              <a:t>Administrator Appraisal </a:t>
            </a:r>
            <a:r>
              <a:rPr lang="en-US" sz="2400" b="1" dirty="0" smtClean="0"/>
              <a:t>(Component I) </a:t>
            </a:r>
            <a:r>
              <a:rPr lang="en-US" sz="3200" b="1" dirty="0" smtClean="0"/>
              <a:t/>
            </a:r>
            <a:br>
              <a:rPr lang="en-US" sz="3200" b="1" dirty="0" smtClean="0"/>
            </a:br>
            <a:r>
              <a:rPr lang="en-US" sz="3200" b="1" dirty="0" smtClean="0"/>
              <a:t>          </a:t>
            </a:r>
            <a:r>
              <a:rPr lang="en-US" sz="2400" b="1" dirty="0" smtClean="0"/>
              <a:t>Observation Feedback</a:t>
            </a:r>
            <a:endParaRPr lang="en-US" sz="2400" dirty="0" smtClean="0"/>
          </a:p>
        </p:txBody>
      </p:sp>
      <p:sp>
        <p:nvSpPr>
          <p:cNvPr id="32771" name="Rectangle 3"/>
          <p:cNvSpPr>
            <a:spLocks noGrp="1"/>
          </p:cNvSpPr>
          <p:nvPr>
            <p:ph type="body" idx="4294967295"/>
          </p:nvPr>
        </p:nvSpPr>
        <p:spPr>
          <a:xfrm>
            <a:off x="762000" y="1600200"/>
            <a:ext cx="7620000" cy="4525963"/>
          </a:xfrm>
        </p:spPr>
        <p:txBody>
          <a:bodyPr/>
          <a:lstStyle/>
          <a:p>
            <a:pPr eaLnBrk="1" hangingPunct="1">
              <a:lnSpc>
                <a:spcPct val="80000"/>
              </a:lnSpc>
              <a:buFont typeface="Arial" charset="0"/>
              <a:buNone/>
            </a:pPr>
            <a:r>
              <a:rPr lang="en-US" sz="2400" b="1" dirty="0" smtClean="0"/>
              <a:t>Formal Observation Timeline:</a:t>
            </a:r>
          </a:p>
          <a:p>
            <a:pPr eaLnBrk="1" hangingPunct="1">
              <a:lnSpc>
                <a:spcPct val="80000"/>
              </a:lnSpc>
              <a:buFont typeface="Arial" charset="0"/>
              <a:buNone/>
            </a:pPr>
            <a:endParaRPr lang="en-US" sz="1200" b="1" dirty="0" smtClean="0"/>
          </a:p>
          <a:p>
            <a:pPr eaLnBrk="1" hangingPunct="1">
              <a:lnSpc>
                <a:spcPct val="80000"/>
              </a:lnSpc>
              <a:buFont typeface="Arial" charset="0"/>
              <a:buNone/>
            </a:pPr>
            <a:r>
              <a:rPr lang="en-US" sz="2000" b="1" dirty="0" smtClean="0"/>
              <a:t>Annual Contract Teachers -</a:t>
            </a:r>
          </a:p>
          <a:p>
            <a:pPr lvl="1" eaLnBrk="1" hangingPunct="1">
              <a:lnSpc>
                <a:spcPct val="80000"/>
              </a:lnSpc>
              <a:buFont typeface="Arial" charset="0"/>
              <a:buNone/>
            </a:pPr>
            <a:r>
              <a:rPr lang="en-US" sz="2000" dirty="0" smtClean="0"/>
              <a:t>Observation #1 by October 31, 2014 </a:t>
            </a:r>
          </a:p>
          <a:p>
            <a:pPr lvl="1" eaLnBrk="1" hangingPunct="1">
              <a:lnSpc>
                <a:spcPct val="80000"/>
              </a:lnSpc>
              <a:buFont typeface="Arial" charset="0"/>
              <a:buNone/>
            </a:pPr>
            <a:r>
              <a:rPr lang="en-US" sz="2000" dirty="0" smtClean="0">
                <a:solidFill>
                  <a:srgbClr val="FF0000"/>
                </a:solidFill>
              </a:rPr>
              <a:t>     (or a minimum of 6 weeks from hiring date)</a:t>
            </a:r>
            <a:endParaRPr lang="en-US" sz="2000" baseline="30000" dirty="0" smtClean="0">
              <a:solidFill>
                <a:srgbClr val="FF0000"/>
              </a:solidFill>
            </a:endParaRPr>
          </a:p>
          <a:p>
            <a:pPr lvl="1" eaLnBrk="1" hangingPunct="1">
              <a:lnSpc>
                <a:spcPct val="80000"/>
              </a:lnSpc>
              <a:buFont typeface="Arial" charset="0"/>
              <a:buNone/>
            </a:pPr>
            <a:r>
              <a:rPr lang="en-US" sz="2000" dirty="0" smtClean="0"/>
              <a:t>Observation #2 by March 31, 2015</a:t>
            </a:r>
            <a:endParaRPr lang="en-US" sz="2000" baseline="30000" dirty="0" smtClean="0"/>
          </a:p>
          <a:p>
            <a:pPr eaLnBrk="1" hangingPunct="1">
              <a:lnSpc>
                <a:spcPct val="80000"/>
              </a:lnSpc>
              <a:buFont typeface="Arial" charset="0"/>
              <a:buNone/>
            </a:pPr>
            <a:endParaRPr lang="en-US" sz="2000" dirty="0" smtClean="0"/>
          </a:p>
          <a:p>
            <a:pPr eaLnBrk="1" hangingPunct="1">
              <a:lnSpc>
                <a:spcPct val="80000"/>
              </a:lnSpc>
              <a:buFont typeface="Arial" charset="0"/>
              <a:buNone/>
            </a:pPr>
            <a:r>
              <a:rPr lang="en-US" sz="2000" b="1" dirty="0" smtClean="0"/>
              <a:t>PSC  Teachers -</a:t>
            </a:r>
          </a:p>
          <a:p>
            <a:pPr lvl="1" eaLnBrk="1" hangingPunct="1">
              <a:lnSpc>
                <a:spcPct val="80000"/>
              </a:lnSpc>
              <a:buFont typeface="Arial" charset="0"/>
              <a:buNone/>
            </a:pPr>
            <a:r>
              <a:rPr lang="en-US" sz="2000" dirty="0" smtClean="0"/>
              <a:t>Observation #1 by January 15, 2015</a:t>
            </a:r>
          </a:p>
          <a:p>
            <a:pPr lvl="1" eaLnBrk="1" hangingPunct="1">
              <a:lnSpc>
                <a:spcPct val="80000"/>
              </a:lnSpc>
              <a:buFont typeface="Arial" charset="0"/>
              <a:buNone/>
            </a:pPr>
            <a:r>
              <a:rPr lang="en-US" sz="2000" dirty="0" smtClean="0"/>
              <a:t>Observation #2 prior to May 1, 2015</a:t>
            </a:r>
            <a:endParaRPr lang="en-US" sz="2000" baseline="30000" dirty="0" smtClean="0"/>
          </a:p>
          <a:p>
            <a:pPr eaLnBrk="1" hangingPunct="1">
              <a:lnSpc>
                <a:spcPct val="80000"/>
              </a:lnSpc>
              <a:buFont typeface="Arial" charset="0"/>
              <a:buNone/>
            </a:pPr>
            <a:endParaRPr lang="en-US" sz="2000" baseline="30000" dirty="0" smtClean="0"/>
          </a:p>
          <a:p>
            <a:pPr indent="-174625" eaLnBrk="1" hangingPunct="1">
              <a:lnSpc>
                <a:spcPct val="80000"/>
              </a:lnSpc>
              <a:buFont typeface="Arial" charset="0"/>
              <a:buNone/>
            </a:pPr>
            <a:r>
              <a:rPr lang="en-US" sz="900" dirty="0" smtClean="0"/>
              <a:t>       </a:t>
            </a:r>
            <a:r>
              <a:rPr lang="en-US" sz="1600" b="1" dirty="0" smtClean="0"/>
              <a:t>Teachers who received an overall Unsatisfactory on the 2013-2014 evaluation will follow alternate observation dates as listed in the Collective Bargaining Agreement.</a:t>
            </a:r>
          </a:p>
          <a:p>
            <a:pPr indent="-174625" algn="ctr" eaLnBrk="1" hangingPunct="1">
              <a:lnSpc>
                <a:spcPct val="80000"/>
              </a:lnSpc>
              <a:buFont typeface="Arial" charset="0"/>
              <a:buNone/>
            </a:pPr>
            <a:endParaRPr lang="en-US" sz="2400" b="1" dirty="0" smtClean="0"/>
          </a:p>
          <a:p>
            <a:pPr eaLnBrk="1" hangingPunct="1">
              <a:lnSpc>
                <a:spcPct val="80000"/>
              </a:lnSpc>
              <a:spcBef>
                <a:spcPct val="0"/>
              </a:spcBef>
              <a:buFont typeface="Arial" charset="0"/>
              <a:buNone/>
            </a:pPr>
            <a:r>
              <a:rPr lang="en-US" sz="2400" b="1" dirty="0" smtClean="0"/>
              <a:t>Evaluator:</a:t>
            </a:r>
            <a:r>
              <a:rPr lang="en-US" sz="1600" b="1" i="1" dirty="0" smtClean="0"/>
              <a:t>    </a:t>
            </a:r>
            <a:r>
              <a:rPr lang="en-US" sz="2000" dirty="0" smtClean="0"/>
              <a:t>Teachers will receive the name of their evaluator by the </a:t>
            </a:r>
          </a:p>
          <a:p>
            <a:pPr eaLnBrk="1" hangingPunct="1">
              <a:lnSpc>
                <a:spcPct val="80000"/>
              </a:lnSpc>
              <a:spcBef>
                <a:spcPct val="0"/>
              </a:spcBef>
              <a:buFont typeface="Arial" charset="0"/>
              <a:buNone/>
            </a:pPr>
            <a:r>
              <a:rPr lang="en-US" sz="2000" dirty="0" smtClean="0"/>
              <a:t>                          third week of school</a:t>
            </a:r>
            <a:r>
              <a:rPr lang="en-US" sz="1600" b="1" i="1" dirty="0" smtClean="0"/>
              <a:t>.</a:t>
            </a:r>
            <a:r>
              <a:rPr lang="en-US" sz="1600" b="1" dirty="0" smtClean="0"/>
              <a:t>  </a:t>
            </a:r>
          </a:p>
          <a:p>
            <a:pPr algn="ctr" eaLnBrk="1" hangingPunct="1">
              <a:lnSpc>
                <a:spcPct val="80000"/>
              </a:lnSpc>
              <a:buFont typeface="Arial" charset="0"/>
              <a:buNone/>
            </a:pPr>
            <a:endParaRPr lang="en-US" sz="1600" b="1" dirty="0" smtClean="0"/>
          </a:p>
          <a:p>
            <a:pPr eaLnBrk="1" hangingPunct="1">
              <a:lnSpc>
                <a:spcPct val="80000"/>
              </a:lnSpc>
              <a:buFont typeface="Arial" charset="0"/>
              <a:buNone/>
            </a:pPr>
            <a:endParaRPr lang="en-US" sz="1600" dirty="0" smtClean="0"/>
          </a:p>
          <a:p>
            <a:pPr lvl="1" eaLnBrk="1" hangingPunct="1">
              <a:lnSpc>
                <a:spcPct val="80000"/>
              </a:lnSpc>
            </a:pPr>
            <a:endParaRPr lang="en-US" sz="2600" dirty="0" smtClean="0"/>
          </a:p>
        </p:txBody>
      </p:sp>
      <p:sp>
        <p:nvSpPr>
          <p:cNvPr id="32772" name="Slide Number Placeholder 3"/>
          <p:cNvSpPr>
            <a:spLocks noGrp="1"/>
          </p:cNvSpPr>
          <p:nvPr>
            <p:ph type="sldNum" sz="quarter" idx="12"/>
          </p:nvPr>
        </p:nvSpPr>
        <p:spPr bwMode="auto">
          <a:noFill/>
          <a:ln>
            <a:miter lim="800000"/>
            <a:headEnd/>
            <a:tailEnd/>
          </a:ln>
        </p:spPr>
        <p:txBody>
          <a:bodyPr/>
          <a:lstStyle/>
          <a:p>
            <a:fld id="{3D6CC967-2188-4885-A052-5065E8446864}" type="slidenum">
              <a:rPr lang="en-US"/>
              <a:pPr/>
              <a:t>14</a:t>
            </a:fld>
            <a:endParaRPr lang="en-US"/>
          </a:p>
        </p:txBody>
      </p:sp>
      <p:pic>
        <p:nvPicPr>
          <p:cNvPr id="32773"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p:cNvSpPr>
          <p:nvPr>
            <p:ph type="title"/>
          </p:nvPr>
        </p:nvSpPr>
        <p:spPr>
          <a:xfrm>
            <a:off x="457200" y="533400"/>
            <a:ext cx="8231188" cy="1143000"/>
          </a:xfrm>
        </p:spPr>
        <p:txBody>
          <a:bodyPr/>
          <a:lstStyle/>
          <a:p>
            <a:pPr eaLnBrk="1" hangingPunct="1"/>
            <a:r>
              <a:rPr lang="en-US" sz="3200" b="1" dirty="0" smtClean="0"/>
              <a:t>             Administrator Appraisal </a:t>
            </a:r>
            <a:r>
              <a:rPr lang="en-US" sz="2400" b="1" dirty="0" smtClean="0"/>
              <a:t>(Component I) </a:t>
            </a:r>
            <a:r>
              <a:rPr lang="en-US" sz="3200" dirty="0" smtClean="0"/>
              <a:t/>
            </a:r>
            <a:br>
              <a:rPr lang="en-US" sz="3200" dirty="0" smtClean="0"/>
            </a:br>
            <a:r>
              <a:rPr lang="en-US" sz="3000" dirty="0" smtClean="0"/>
              <a:t>Mid-Year Appraisals</a:t>
            </a:r>
          </a:p>
        </p:txBody>
      </p:sp>
      <p:sp>
        <p:nvSpPr>
          <p:cNvPr id="33795" name="Text Box 5"/>
          <p:cNvSpPr txBox="1">
            <a:spLocks noChangeArrowheads="1"/>
          </p:cNvSpPr>
          <p:nvPr/>
        </p:nvSpPr>
        <p:spPr bwMode="auto">
          <a:xfrm>
            <a:off x="914400" y="1752600"/>
            <a:ext cx="7010400" cy="4416594"/>
          </a:xfrm>
          <a:prstGeom prst="rect">
            <a:avLst/>
          </a:prstGeom>
          <a:noFill/>
          <a:ln w="9525">
            <a:noFill/>
            <a:miter lim="800000"/>
            <a:headEnd/>
            <a:tailEnd/>
          </a:ln>
        </p:spPr>
        <p:txBody>
          <a:bodyPr>
            <a:spAutoFit/>
          </a:bodyPr>
          <a:lstStyle/>
          <a:p>
            <a:pPr marL="228600" indent="-228600" algn="l" eaLnBrk="1" hangingPunct="1">
              <a:spcBef>
                <a:spcPct val="50000"/>
              </a:spcBef>
              <a:buFontTx/>
              <a:buChar char="•"/>
              <a:tabLst>
                <a:tab pos="228600" algn="l"/>
              </a:tabLst>
            </a:pPr>
            <a:r>
              <a:rPr lang="en-US" sz="2800" b="0" dirty="0">
                <a:latin typeface="Arial" charset="0"/>
              </a:rPr>
              <a:t> </a:t>
            </a:r>
            <a:r>
              <a:rPr lang="en-US" sz="2200" b="0" dirty="0"/>
              <a:t>A Mid-Year Appraisal will occur for all newly hired teachers. The Principal will appraise all newly hired teachers.</a:t>
            </a:r>
          </a:p>
          <a:p>
            <a:pPr marL="228600" indent="-228600" algn="l" eaLnBrk="1" hangingPunct="1">
              <a:spcBef>
                <a:spcPct val="50000"/>
              </a:spcBef>
              <a:buFontTx/>
              <a:buChar char="•"/>
              <a:tabLst>
                <a:tab pos="228600" algn="l"/>
              </a:tabLst>
            </a:pPr>
            <a:r>
              <a:rPr lang="en-US" sz="2200" b="0" dirty="0"/>
              <a:t>Mid-Year Appraisals for newly hired teachers will be scheduled by the administrator before the end of the first semester. </a:t>
            </a:r>
            <a:r>
              <a:rPr lang="en-US" sz="2000" b="0" dirty="0">
                <a:solidFill>
                  <a:srgbClr val="000000"/>
                </a:solidFill>
              </a:rPr>
              <a:t>(subject to change due to hiring date</a:t>
            </a:r>
            <a:r>
              <a:rPr lang="en-US" sz="2000" b="0" dirty="0" smtClean="0">
                <a:solidFill>
                  <a:srgbClr val="000000"/>
                </a:solidFill>
              </a:rPr>
              <a:t>).</a:t>
            </a:r>
            <a:endParaRPr lang="en-US" sz="2200" b="0" dirty="0">
              <a:solidFill>
                <a:srgbClr val="000000"/>
              </a:solidFill>
            </a:endParaRPr>
          </a:p>
          <a:p>
            <a:pPr marL="228600" indent="-228600" algn="l" eaLnBrk="1" hangingPunct="1">
              <a:spcBef>
                <a:spcPct val="50000"/>
              </a:spcBef>
              <a:buFontTx/>
              <a:buChar char="•"/>
              <a:tabLst>
                <a:tab pos="228600" algn="l"/>
              </a:tabLst>
            </a:pPr>
            <a:r>
              <a:rPr lang="en-US" sz="2200" b="0" dirty="0"/>
              <a:t>The Mid-Year Appraisal will use the ACIIS Appraisal Module Annual Appraisal Template for documentation.</a:t>
            </a:r>
          </a:p>
          <a:p>
            <a:pPr marL="228600" indent="-228600" algn="l" eaLnBrk="1" hangingPunct="1">
              <a:spcBef>
                <a:spcPct val="50000"/>
              </a:spcBef>
              <a:buFontTx/>
              <a:buChar char="•"/>
              <a:tabLst>
                <a:tab pos="228600" algn="l"/>
              </a:tabLst>
            </a:pPr>
            <a:r>
              <a:rPr lang="en-US" sz="2200" b="0" dirty="0"/>
              <a:t>An Appraisal </a:t>
            </a:r>
            <a:r>
              <a:rPr lang="en-US" sz="2200" b="0" dirty="0" smtClean="0"/>
              <a:t>Conference </a:t>
            </a:r>
            <a:r>
              <a:rPr lang="en-US" sz="2200" b="0" dirty="0"/>
              <a:t>for any teacher may be scheduled anytime during the school year when appropriate.</a:t>
            </a:r>
          </a:p>
        </p:txBody>
      </p:sp>
      <p:sp>
        <p:nvSpPr>
          <p:cNvPr id="33796" name="Slide Number Placeholder 3"/>
          <p:cNvSpPr>
            <a:spLocks noGrp="1"/>
          </p:cNvSpPr>
          <p:nvPr>
            <p:ph type="sldNum" sz="quarter" idx="12"/>
          </p:nvPr>
        </p:nvSpPr>
        <p:spPr bwMode="auto">
          <a:noFill/>
          <a:ln>
            <a:miter lim="800000"/>
            <a:headEnd/>
            <a:tailEnd/>
          </a:ln>
        </p:spPr>
        <p:txBody>
          <a:bodyPr/>
          <a:lstStyle/>
          <a:p>
            <a:fld id="{EFD5BFF6-5E75-4FAC-BB28-6CFA844A9E03}" type="slidenum">
              <a:rPr lang="en-US"/>
              <a:pPr/>
              <a:t>15</a:t>
            </a:fld>
            <a:endParaRPr lang="en-US"/>
          </a:p>
        </p:txBody>
      </p:sp>
      <p:pic>
        <p:nvPicPr>
          <p:cNvPr id="33797" name="Picture 5"/>
          <p:cNvPicPr>
            <a:picLocks noChangeAspect="1" noChangeArrowheads="1"/>
          </p:cNvPicPr>
          <p:nvPr/>
        </p:nvPicPr>
        <p:blipFill>
          <a:blip r:embed="rId2" cstate="print"/>
          <a:srcRect/>
          <a:stretch>
            <a:fillRect/>
          </a:stretch>
        </p:blipFill>
        <p:spPr bwMode="auto">
          <a:xfrm>
            <a:off x="533400" y="533400"/>
            <a:ext cx="1543050"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457200" y="609600"/>
            <a:ext cx="8231188" cy="1143000"/>
          </a:xfrm>
        </p:spPr>
        <p:txBody>
          <a:bodyPr/>
          <a:lstStyle/>
          <a:p>
            <a:pPr eaLnBrk="1" hangingPunct="1"/>
            <a:r>
              <a:rPr lang="en-US" sz="3200" b="1" dirty="0" smtClean="0"/>
              <a:t>               Administrator Appraisal </a:t>
            </a:r>
            <a:r>
              <a:rPr lang="en-US" sz="2400" b="1" dirty="0" smtClean="0"/>
              <a:t>(Component I) </a:t>
            </a:r>
            <a:r>
              <a:rPr lang="en-US" sz="3600" dirty="0" smtClean="0"/>
              <a:t/>
            </a:r>
            <a:br>
              <a:rPr lang="en-US" sz="3600" dirty="0" smtClean="0"/>
            </a:br>
            <a:r>
              <a:rPr lang="en-US" sz="3000" dirty="0" smtClean="0"/>
              <a:t>Annual Formal Appraisal</a:t>
            </a:r>
          </a:p>
        </p:txBody>
      </p:sp>
      <p:sp>
        <p:nvSpPr>
          <p:cNvPr id="34819" name="Rectangle 3"/>
          <p:cNvSpPr>
            <a:spLocks noGrp="1"/>
          </p:cNvSpPr>
          <p:nvPr>
            <p:ph type="body" idx="1"/>
          </p:nvPr>
        </p:nvSpPr>
        <p:spPr>
          <a:xfrm>
            <a:off x="457200" y="2209800"/>
            <a:ext cx="8231188" cy="3810000"/>
          </a:xfrm>
        </p:spPr>
        <p:txBody>
          <a:bodyPr/>
          <a:lstStyle/>
          <a:p>
            <a:pPr eaLnBrk="1" hangingPunct="1"/>
            <a:r>
              <a:rPr lang="en-US" sz="2400" dirty="0" smtClean="0"/>
              <a:t>Every teacher will receive an Annual </a:t>
            </a:r>
            <a:r>
              <a:rPr lang="en-US" sz="2400" dirty="0"/>
              <a:t>A</a:t>
            </a:r>
            <a:r>
              <a:rPr lang="en-US" sz="2400" dirty="0" smtClean="0"/>
              <a:t>ppraisal</a:t>
            </a:r>
            <a:r>
              <a:rPr lang="en-US" sz="2400" dirty="0" smtClean="0">
                <a:solidFill>
                  <a:srgbClr val="FF0000"/>
                </a:solidFill>
              </a:rPr>
              <a:t> </a:t>
            </a:r>
            <a:r>
              <a:rPr lang="en-US" sz="2400" dirty="0" smtClean="0"/>
              <a:t>by the appropriate administrator.</a:t>
            </a:r>
          </a:p>
          <a:p>
            <a:pPr eaLnBrk="1" hangingPunct="1">
              <a:buFont typeface="Arial" charset="0"/>
              <a:buNone/>
            </a:pPr>
            <a:endParaRPr lang="en-US" sz="2400" dirty="0" smtClean="0"/>
          </a:p>
          <a:p>
            <a:pPr eaLnBrk="1" hangingPunct="1"/>
            <a:r>
              <a:rPr lang="en-US" sz="2400" dirty="0" smtClean="0"/>
              <a:t>The </a:t>
            </a:r>
            <a:r>
              <a:rPr lang="en-US" sz="2400" dirty="0"/>
              <a:t>A</a:t>
            </a:r>
            <a:r>
              <a:rPr lang="en-US" sz="2400" dirty="0" smtClean="0"/>
              <a:t>nnual Appraisal</a:t>
            </a:r>
            <a:r>
              <a:rPr lang="en-US" sz="2400" dirty="0" smtClean="0">
                <a:solidFill>
                  <a:srgbClr val="FF0000"/>
                </a:solidFill>
              </a:rPr>
              <a:t> </a:t>
            </a:r>
            <a:r>
              <a:rPr lang="en-US" sz="2400" dirty="0" smtClean="0"/>
              <a:t>includes a scheduled conference by the appropriate administrator and utilizes the ACIIS Appraisal Module Annual Appraisal form.</a:t>
            </a:r>
          </a:p>
          <a:p>
            <a:pPr eaLnBrk="1" hangingPunct="1"/>
            <a:endParaRPr lang="en-US" sz="3600" dirty="0" smtClean="0"/>
          </a:p>
          <a:p>
            <a:pPr eaLnBrk="1" hangingPunct="1"/>
            <a:endParaRPr lang="en-US" sz="2400" i="1" dirty="0" smtClean="0"/>
          </a:p>
        </p:txBody>
      </p:sp>
      <p:sp>
        <p:nvSpPr>
          <p:cNvPr id="34820" name="Slide Number Placeholder 3"/>
          <p:cNvSpPr>
            <a:spLocks noGrp="1"/>
          </p:cNvSpPr>
          <p:nvPr>
            <p:ph type="sldNum" sz="quarter" idx="12"/>
          </p:nvPr>
        </p:nvSpPr>
        <p:spPr bwMode="auto">
          <a:noFill/>
          <a:ln>
            <a:miter lim="800000"/>
            <a:headEnd/>
            <a:tailEnd/>
          </a:ln>
        </p:spPr>
        <p:txBody>
          <a:bodyPr/>
          <a:lstStyle/>
          <a:p>
            <a:fld id="{5FA4DB75-B26B-4274-AB19-F5605632BA63}" type="slidenum">
              <a:rPr lang="en-US"/>
              <a:pPr/>
              <a:t>16</a:t>
            </a:fld>
            <a:endParaRPr lang="en-US"/>
          </a:p>
        </p:txBody>
      </p:sp>
      <p:pic>
        <p:nvPicPr>
          <p:cNvPr id="34821"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521368" y="720725"/>
            <a:ext cx="8231188" cy="1143000"/>
          </a:xfrm>
        </p:spPr>
        <p:txBody>
          <a:bodyPr/>
          <a:lstStyle/>
          <a:p>
            <a:r>
              <a:rPr lang="en-US" sz="3200" b="1" dirty="0" smtClean="0"/>
              <a:t>                Administrator Appraisal </a:t>
            </a:r>
            <a:r>
              <a:rPr lang="en-US" sz="2400" b="1" dirty="0" smtClean="0"/>
              <a:t>(Component I) </a:t>
            </a:r>
            <a:r>
              <a:rPr lang="en-US" sz="3200" b="1" dirty="0" smtClean="0"/>
              <a:t/>
            </a:r>
            <a:br>
              <a:rPr lang="en-US" sz="3200" b="1" dirty="0" smtClean="0"/>
            </a:br>
            <a:r>
              <a:rPr lang="en-US" sz="3000" dirty="0" smtClean="0"/>
              <a:t>Annual Appraisal</a:t>
            </a:r>
            <a:r>
              <a:rPr lang="en-US" sz="3000" dirty="0" smtClean="0">
                <a:solidFill>
                  <a:srgbClr val="FF0000"/>
                </a:solidFill>
              </a:rPr>
              <a:t> </a:t>
            </a:r>
            <a:r>
              <a:rPr lang="en-US" sz="3000" dirty="0" smtClean="0"/>
              <a:t>Feedback</a:t>
            </a:r>
          </a:p>
        </p:txBody>
      </p:sp>
      <p:sp>
        <p:nvSpPr>
          <p:cNvPr id="35843" name="Rectangle 3"/>
          <p:cNvSpPr>
            <a:spLocks noGrp="1"/>
          </p:cNvSpPr>
          <p:nvPr>
            <p:ph type="body" idx="1"/>
          </p:nvPr>
        </p:nvSpPr>
        <p:spPr>
          <a:xfrm>
            <a:off x="457200" y="2133600"/>
            <a:ext cx="8231188" cy="4191000"/>
          </a:xfrm>
        </p:spPr>
        <p:txBody>
          <a:bodyPr/>
          <a:lstStyle/>
          <a:p>
            <a:pPr marL="457200" indent="-288925"/>
            <a:r>
              <a:rPr lang="en-US" sz="2400" dirty="0" smtClean="0"/>
              <a:t>The </a:t>
            </a:r>
            <a:r>
              <a:rPr lang="en-US" sz="2400" dirty="0"/>
              <a:t>A</a:t>
            </a:r>
            <a:r>
              <a:rPr lang="en-US" sz="2400" dirty="0" smtClean="0"/>
              <a:t>nnual Appraisal is aligned to the ACPS performance rubric.  </a:t>
            </a:r>
          </a:p>
          <a:p>
            <a:pPr marL="457200" indent="-288925"/>
            <a:endParaRPr lang="en-US" sz="1200" dirty="0" smtClean="0"/>
          </a:p>
          <a:p>
            <a:pPr marL="457200" indent="-288925"/>
            <a:r>
              <a:rPr lang="en-US" sz="2400" dirty="0" smtClean="0"/>
              <a:t>The ACPS appraisal</a:t>
            </a:r>
            <a:r>
              <a:rPr lang="en-US" sz="2400" dirty="0" smtClean="0">
                <a:solidFill>
                  <a:srgbClr val="FF0000"/>
                </a:solidFill>
              </a:rPr>
              <a:t> </a:t>
            </a:r>
            <a:r>
              <a:rPr lang="en-US" sz="2400" dirty="0" smtClean="0"/>
              <a:t>performance rubric has five categories:   Highly Effective, Effective, Developing, Needs Improvement, and Unsatisfactory.</a:t>
            </a:r>
          </a:p>
          <a:p>
            <a:pPr marL="457200" indent="-288925"/>
            <a:endParaRPr lang="en-US" sz="1200" dirty="0" smtClean="0"/>
          </a:p>
          <a:p>
            <a:pPr marL="457200" indent="-288925"/>
            <a:r>
              <a:rPr lang="en-US" sz="2400" dirty="0" smtClean="0"/>
              <a:t>The ACPS appraisal performance rubric is online for teacher access at the “Just 4 Teachers” link on the SBAC homepage.</a:t>
            </a:r>
          </a:p>
          <a:p>
            <a:pPr>
              <a:buFont typeface="Arial" charset="0"/>
              <a:buNone/>
            </a:pPr>
            <a:endParaRPr lang="en-US" sz="2800" dirty="0" smtClean="0"/>
          </a:p>
        </p:txBody>
      </p:sp>
      <p:sp>
        <p:nvSpPr>
          <p:cNvPr id="35844" name="Slide Number Placeholder 3"/>
          <p:cNvSpPr>
            <a:spLocks noGrp="1"/>
          </p:cNvSpPr>
          <p:nvPr>
            <p:ph type="sldNum" sz="quarter" idx="12"/>
          </p:nvPr>
        </p:nvSpPr>
        <p:spPr bwMode="auto">
          <a:noFill/>
          <a:ln>
            <a:miter lim="800000"/>
            <a:headEnd/>
            <a:tailEnd/>
          </a:ln>
        </p:spPr>
        <p:txBody>
          <a:bodyPr/>
          <a:lstStyle/>
          <a:p>
            <a:fld id="{D4EB5BAF-0638-4CD1-BA32-73A3B228C2E5}" type="slidenum">
              <a:rPr lang="en-US"/>
              <a:pPr/>
              <a:t>17</a:t>
            </a:fld>
            <a:endParaRPr lang="en-US"/>
          </a:p>
        </p:txBody>
      </p:sp>
      <p:pic>
        <p:nvPicPr>
          <p:cNvPr id="35845"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381000" y="758825"/>
            <a:ext cx="8231188" cy="1066800"/>
          </a:xfrm>
        </p:spPr>
        <p:txBody>
          <a:bodyPr/>
          <a:lstStyle/>
          <a:p>
            <a:r>
              <a:rPr lang="en-US" sz="3600" b="1" dirty="0" smtClean="0"/>
              <a:t>                </a:t>
            </a:r>
            <a:r>
              <a:rPr lang="en-US" sz="3200" b="1" dirty="0" smtClean="0"/>
              <a:t>Administrator Appraisal </a:t>
            </a:r>
            <a:r>
              <a:rPr lang="en-US" sz="2400" b="1" dirty="0" smtClean="0"/>
              <a:t>(Component I) </a:t>
            </a:r>
            <a:br>
              <a:rPr lang="en-US" sz="2400" b="1" dirty="0" smtClean="0"/>
            </a:br>
            <a:r>
              <a:rPr lang="en-US" sz="3000" dirty="0" smtClean="0"/>
              <a:t>  Timeline</a:t>
            </a:r>
            <a:endParaRPr lang="en-US" sz="3000" dirty="0" smtClean="0">
              <a:solidFill>
                <a:srgbClr val="FF0000"/>
              </a:solidFill>
            </a:endParaRPr>
          </a:p>
        </p:txBody>
      </p:sp>
      <p:sp>
        <p:nvSpPr>
          <p:cNvPr id="36867" name="Rectangle 3"/>
          <p:cNvSpPr>
            <a:spLocks noGrp="1"/>
          </p:cNvSpPr>
          <p:nvPr>
            <p:ph type="body" idx="1"/>
          </p:nvPr>
        </p:nvSpPr>
        <p:spPr>
          <a:xfrm>
            <a:off x="381000" y="2438400"/>
            <a:ext cx="8231188" cy="2743200"/>
          </a:xfrm>
        </p:spPr>
        <p:txBody>
          <a:bodyPr/>
          <a:lstStyle/>
          <a:p>
            <a:pPr marL="461963" indent="-230188"/>
            <a:r>
              <a:rPr lang="en-US" sz="2400" b="1" dirty="0" smtClean="0"/>
              <a:t>PSC teachers</a:t>
            </a:r>
            <a:r>
              <a:rPr lang="en-US" sz="2400" dirty="0" smtClean="0"/>
              <a:t> - </a:t>
            </a:r>
            <a:r>
              <a:rPr lang="en-US" sz="2400" dirty="0"/>
              <a:t>A</a:t>
            </a:r>
            <a:r>
              <a:rPr lang="en-US" sz="2400" dirty="0" smtClean="0"/>
              <a:t>nnual Appraisal completed by June 8, 2015.</a:t>
            </a:r>
          </a:p>
          <a:p>
            <a:pPr marL="461963" indent="-230188">
              <a:buFont typeface="Arial" charset="0"/>
              <a:buNone/>
            </a:pPr>
            <a:endParaRPr lang="en-US" sz="2400" dirty="0" smtClean="0"/>
          </a:p>
          <a:p>
            <a:pPr marL="461963" indent="-230188"/>
            <a:r>
              <a:rPr lang="en-US" sz="2400" b="1" dirty="0" smtClean="0"/>
              <a:t>Annual Contract teachers </a:t>
            </a:r>
            <a:r>
              <a:rPr lang="en-US" sz="2400" dirty="0" smtClean="0"/>
              <a:t>- </a:t>
            </a:r>
            <a:r>
              <a:rPr lang="en-US" sz="2400" dirty="0"/>
              <a:t>A</a:t>
            </a:r>
            <a:r>
              <a:rPr lang="en-US" sz="2400" dirty="0" smtClean="0"/>
              <a:t>nnual Appraisal</a:t>
            </a:r>
            <a:r>
              <a:rPr lang="en-US" sz="2400" dirty="0" smtClean="0">
                <a:solidFill>
                  <a:srgbClr val="FF0000"/>
                </a:solidFill>
              </a:rPr>
              <a:t> </a:t>
            </a:r>
            <a:r>
              <a:rPr lang="en-US" sz="2400" dirty="0" smtClean="0"/>
              <a:t>completed by the last day of post-planning, June 8, 2015.</a:t>
            </a:r>
          </a:p>
        </p:txBody>
      </p:sp>
      <p:sp>
        <p:nvSpPr>
          <p:cNvPr id="36868" name="Slide Number Placeholder 3"/>
          <p:cNvSpPr>
            <a:spLocks noGrp="1"/>
          </p:cNvSpPr>
          <p:nvPr>
            <p:ph type="sldNum" sz="quarter" idx="12"/>
          </p:nvPr>
        </p:nvSpPr>
        <p:spPr bwMode="auto">
          <a:noFill/>
          <a:ln>
            <a:miter lim="800000"/>
            <a:headEnd/>
            <a:tailEnd/>
          </a:ln>
        </p:spPr>
        <p:txBody>
          <a:bodyPr/>
          <a:lstStyle/>
          <a:p>
            <a:fld id="{DBF86FD7-047F-4EF3-9296-F7AB4A2C01C8}" type="slidenum">
              <a:rPr lang="en-US"/>
              <a:pPr/>
              <a:t>18</a:t>
            </a:fld>
            <a:endParaRPr lang="en-US"/>
          </a:p>
        </p:txBody>
      </p:sp>
      <p:pic>
        <p:nvPicPr>
          <p:cNvPr id="36869"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533400" y="609600"/>
            <a:ext cx="8231188" cy="1143000"/>
          </a:xfrm>
        </p:spPr>
        <p:txBody>
          <a:bodyPr/>
          <a:lstStyle/>
          <a:p>
            <a:pPr eaLnBrk="1" hangingPunct="1"/>
            <a:r>
              <a:rPr lang="en-US" sz="3200" b="1" dirty="0" smtClean="0"/>
              <a:t>Component II</a:t>
            </a:r>
            <a:r>
              <a:rPr lang="en-US" sz="3600" dirty="0" smtClean="0"/>
              <a:t/>
            </a:r>
            <a:br>
              <a:rPr lang="en-US" sz="3600" dirty="0" smtClean="0"/>
            </a:br>
            <a:r>
              <a:rPr lang="en-US" sz="3200" dirty="0" smtClean="0"/>
              <a:t>Student Performance Model</a:t>
            </a:r>
          </a:p>
        </p:txBody>
      </p:sp>
      <p:sp>
        <p:nvSpPr>
          <p:cNvPr id="38915" name="Rectangle 3"/>
          <p:cNvSpPr>
            <a:spLocks noGrp="1"/>
          </p:cNvSpPr>
          <p:nvPr>
            <p:ph type="body" idx="1"/>
          </p:nvPr>
        </p:nvSpPr>
        <p:spPr>
          <a:xfrm>
            <a:off x="533400" y="1981200"/>
            <a:ext cx="8077200" cy="4038600"/>
          </a:xfrm>
          <a:ln>
            <a:solidFill>
              <a:schemeClr val="bg1"/>
            </a:solidFill>
          </a:ln>
        </p:spPr>
        <p:txBody>
          <a:bodyPr/>
          <a:lstStyle/>
          <a:p>
            <a:pPr eaLnBrk="1" hangingPunct="1">
              <a:lnSpc>
                <a:spcPct val="90000"/>
              </a:lnSpc>
              <a:buFont typeface="Arial" charset="0"/>
              <a:buNone/>
            </a:pPr>
            <a:r>
              <a:rPr lang="en-US" sz="2400" b="1" dirty="0" smtClean="0"/>
              <a:t>Florida Statute Requirements</a:t>
            </a:r>
          </a:p>
          <a:p>
            <a:pPr eaLnBrk="1" hangingPunct="1">
              <a:lnSpc>
                <a:spcPct val="90000"/>
              </a:lnSpc>
              <a:buFont typeface="Arial" charset="0"/>
              <a:buNone/>
            </a:pPr>
            <a:endParaRPr lang="en-US" sz="1600" b="1" dirty="0" smtClean="0"/>
          </a:p>
          <a:p>
            <a:pPr eaLnBrk="1" hangingPunct="1">
              <a:lnSpc>
                <a:spcPct val="90000"/>
              </a:lnSpc>
            </a:pPr>
            <a:r>
              <a:rPr lang="en-US" sz="2400" u="sng" dirty="0" smtClean="0"/>
              <a:t>All teachers </a:t>
            </a:r>
            <a:r>
              <a:rPr lang="en-US" sz="2400" dirty="0" smtClean="0"/>
              <a:t>must have a “student data” performance score as a component of their evaluation.  </a:t>
            </a:r>
            <a:br>
              <a:rPr lang="en-US" sz="2400" dirty="0" smtClean="0"/>
            </a:br>
            <a:r>
              <a:rPr lang="en-US" sz="2400" dirty="0" smtClean="0"/>
              <a:t>   </a:t>
            </a:r>
          </a:p>
          <a:p>
            <a:pPr eaLnBrk="1" hangingPunct="1">
              <a:lnSpc>
                <a:spcPct val="90000"/>
              </a:lnSpc>
            </a:pPr>
            <a:r>
              <a:rPr lang="en-US" sz="2400" dirty="0" smtClean="0"/>
              <a:t>The student performance score will be factored in at 40% of the teacher’s summative annual evaluation score when there are less than three years of available student data or 50% of the teacher’s summative annual evaluation score when there are three years of data available.</a:t>
            </a:r>
          </a:p>
          <a:p>
            <a:pPr algn="ctr" eaLnBrk="1" hangingPunct="1">
              <a:lnSpc>
                <a:spcPct val="90000"/>
              </a:lnSpc>
              <a:buFont typeface="Arial" charset="0"/>
              <a:buNone/>
            </a:pPr>
            <a:endParaRPr lang="en-US" sz="2800" b="1" dirty="0" smtClean="0"/>
          </a:p>
          <a:p>
            <a:pPr eaLnBrk="1" hangingPunct="1">
              <a:lnSpc>
                <a:spcPct val="90000"/>
              </a:lnSpc>
            </a:pPr>
            <a:endParaRPr lang="en-US" sz="2800" b="1" dirty="0" smtClean="0"/>
          </a:p>
          <a:p>
            <a:pPr eaLnBrk="1" hangingPunct="1">
              <a:lnSpc>
                <a:spcPct val="90000"/>
              </a:lnSpc>
            </a:pPr>
            <a:endParaRPr lang="en-US" sz="2800" dirty="0" smtClean="0"/>
          </a:p>
        </p:txBody>
      </p:sp>
      <p:sp>
        <p:nvSpPr>
          <p:cNvPr id="38916" name="Slide Number Placeholder 3"/>
          <p:cNvSpPr>
            <a:spLocks noGrp="1"/>
          </p:cNvSpPr>
          <p:nvPr>
            <p:ph type="sldNum" sz="quarter" idx="12"/>
          </p:nvPr>
        </p:nvSpPr>
        <p:spPr bwMode="auto">
          <a:noFill/>
          <a:ln>
            <a:miter lim="800000"/>
            <a:headEnd/>
            <a:tailEnd/>
          </a:ln>
        </p:spPr>
        <p:txBody>
          <a:bodyPr/>
          <a:lstStyle/>
          <a:p>
            <a:fld id="{6192DB05-3713-4E80-8742-BFE046BFA0B5}" type="slidenum">
              <a:rPr lang="en-US"/>
              <a:pPr/>
              <a:t>19</a:t>
            </a:fld>
            <a:endParaRPr lang="en-US"/>
          </a:p>
        </p:txBody>
      </p:sp>
      <p:pic>
        <p:nvPicPr>
          <p:cNvPr id="38917" name="Picture 5"/>
          <p:cNvPicPr>
            <a:picLocks noChangeAspect="1" noChangeArrowheads="1"/>
          </p:cNvPicPr>
          <p:nvPr/>
        </p:nvPicPr>
        <p:blipFill>
          <a:blip r:embed="rId2" cstate="print"/>
          <a:srcRect/>
          <a:stretch>
            <a:fillRect/>
          </a:stretch>
        </p:blipFill>
        <p:spPr bwMode="auto">
          <a:xfrm>
            <a:off x="533400" y="457201"/>
            <a:ext cx="137798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a:xfrm>
            <a:off x="381000" y="685800"/>
            <a:ext cx="8228013" cy="5181600"/>
          </a:xfrm>
        </p:spPr>
        <p:txBody>
          <a:bodyPr/>
          <a:lstStyle/>
          <a:p>
            <a:pPr eaLnBrk="1" hangingPunct="1"/>
            <a:r>
              <a:rPr lang="en-US" sz="2400" dirty="0" smtClean="0">
                <a:cs typeface="Times New Roman" charset="0"/>
              </a:rPr>
              <a:t>Alachua County</a:t>
            </a:r>
            <a:r>
              <a:rPr lang="en-US" sz="3600" dirty="0" smtClean="0">
                <a:cs typeface="Times New Roman" charset="0"/>
              </a:rPr>
              <a:t> </a:t>
            </a:r>
            <a:br>
              <a:rPr lang="en-US" sz="3600" dirty="0" smtClean="0">
                <a:cs typeface="Times New Roman" charset="0"/>
              </a:rPr>
            </a:br>
            <a:r>
              <a:rPr lang="en-US" sz="3200" b="1" dirty="0" smtClean="0">
                <a:cs typeface="Times New Roman" charset="0"/>
              </a:rPr>
              <a:t>Teacher Evaluation Process</a:t>
            </a:r>
            <a:r>
              <a:rPr lang="en-US" sz="3200" dirty="0" smtClean="0">
                <a:cs typeface="Times New Roman" charset="0"/>
              </a:rPr>
              <a:t/>
            </a:r>
            <a:br>
              <a:rPr lang="en-US" sz="3200" dirty="0" smtClean="0">
                <a:cs typeface="Times New Roman" charset="0"/>
              </a:rPr>
            </a:br>
            <a:r>
              <a:rPr lang="en-US" sz="3200" dirty="0" smtClean="0">
                <a:cs typeface="Times New Roman" charset="0"/>
              </a:rPr>
              <a:t/>
            </a:r>
            <a:br>
              <a:rPr lang="en-US" sz="3200" dirty="0" smtClean="0">
                <a:cs typeface="Times New Roman" charset="0"/>
              </a:rPr>
            </a:br>
            <a:r>
              <a:rPr lang="en-US" sz="3200" dirty="0" smtClean="0">
                <a:cs typeface="Times New Roman" charset="0"/>
              </a:rPr>
              <a:t/>
            </a:r>
            <a:br>
              <a:rPr lang="en-US" sz="3200" dirty="0" smtClean="0">
                <a:cs typeface="Times New Roman" charset="0"/>
              </a:rPr>
            </a:br>
            <a:r>
              <a:rPr lang="en-US" sz="2000" b="1" i="1" dirty="0" smtClean="0">
                <a:latin typeface="Times New Roman" charset="0"/>
                <a:cs typeface="Times New Roman" charset="0"/>
              </a:rPr>
              <a:t>The results of analyzing </a:t>
            </a:r>
            <a:r>
              <a:rPr lang="en-US" sz="2000" b="1" dirty="0" smtClean="0">
                <a:latin typeface="Times New Roman" charset="0"/>
                <a:cs typeface="Times New Roman" charset="0"/>
              </a:rPr>
              <a:t>over</a:t>
            </a:r>
            <a:r>
              <a:rPr lang="en-US" sz="2000" b="1" i="1" dirty="0" smtClean="0">
                <a:latin typeface="Times New Roman" charset="0"/>
                <a:cs typeface="Times New Roman" charset="0"/>
              </a:rPr>
              <a:t> 100,000 student achievement scores </a:t>
            </a:r>
            <a:br>
              <a:rPr lang="en-US" sz="2000" b="1" i="1" dirty="0" smtClean="0">
                <a:latin typeface="Times New Roman" charset="0"/>
                <a:cs typeface="Times New Roman" charset="0"/>
              </a:rPr>
            </a:br>
            <a:r>
              <a:rPr lang="en-US" sz="2000" b="1" i="1" dirty="0" smtClean="0">
                <a:latin typeface="Times New Roman" charset="0"/>
                <a:cs typeface="Times New Roman" charset="0"/>
              </a:rPr>
              <a:t>led to the statistical conclusion that </a:t>
            </a:r>
            <a:br>
              <a:rPr lang="en-US" sz="2000" b="1" i="1" dirty="0" smtClean="0">
                <a:latin typeface="Times New Roman" charset="0"/>
                <a:cs typeface="Times New Roman" charset="0"/>
              </a:rPr>
            </a:br>
            <a:r>
              <a:rPr lang="en-US" sz="2000" b="1" i="1" dirty="0" smtClean="0">
                <a:latin typeface="Times New Roman" charset="0"/>
                <a:cs typeface="Times New Roman" charset="0"/>
              </a:rPr>
              <a:t>“the most important factor affecting student learning is the teacher.”</a:t>
            </a:r>
            <a:br>
              <a:rPr lang="en-US" sz="2000" b="1" i="1" dirty="0" smtClean="0">
                <a:latin typeface="Times New Roman" charset="0"/>
                <a:cs typeface="Times New Roman" charset="0"/>
              </a:rPr>
            </a:br>
            <a:r>
              <a:rPr lang="en-US" sz="2000" b="1" i="1" dirty="0" smtClean="0">
                <a:latin typeface="Times New Roman" charset="0"/>
                <a:cs typeface="Times New Roman" charset="0"/>
              </a:rPr>
              <a:t/>
            </a:r>
            <a:br>
              <a:rPr lang="en-US" sz="2000" b="1" i="1" dirty="0" smtClean="0">
                <a:latin typeface="Times New Roman" charset="0"/>
                <a:cs typeface="Times New Roman" charset="0"/>
              </a:rPr>
            </a:br>
            <a:r>
              <a:rPr lang="en-US" sz="2400" i="1" dirty="0" smtClean="0">
                <a:cs typeface="Times New Roman" charset="0"/>
              </a:rPr>
              <a:t/>
            </a:r>
            <a:br>
              <a:rPr lang="en-US" sz="2400" i="1" dirty="0" smtClean="0">
                <a:cs typeface="Times New Roman" charset="0"/>
              </a:rPr>
            </a:br>
            <a:r>
              <a:rPr lang="en-US" sz="1800" i="1" dirty="0" smtClean="0">
                <a:cs typeface="Times New Roman" charset="0"/>
              </a:rPr>
              <a:t>(</a:t>
            </a:r>
            <a:r>
              <a:rPr lang="en-US" sz="1800" i="1" dirty="0" err="1" smtClean="0">
                <a:cs typeface="Times New Roman" charset="0"/>
              </a:rPr>
              <a:t>Marzano</a:t>
            </a:r>
            <a:r>
              <a:rPr lang="en-US" sz="1800" i="1" dirty="0" smtClean="0">
                <a:cs typeface="Times New Roman" charset="0"/>
              </a:rPr>
              <a:t>, </a:t>
            </a:r>
            <a:r>
              <a:rPr lang="en-US" sz="1800" i="1" u="sng" dirty="0" smtClean="0">
                <a:cs typeface="Times New Roman" charset="0"/>
              </a:rPr>
              <a:t>Classroom Instruction That Works)</a:t>
            </a:r>
            <a:br>
              <a:rPr lang="en-US" sz="1800" i="1" u="sng" dirty="0" smtClean="0">
                <a:cs typeface="Times New Roman" charset="0"/>
              </a:rPr>
            </a:br>
            <a:r>
              <a:rPr lang="en-US" sz="1800" i="1" u="sng" dirty="0" smtClean="0"/>
              <a:t/>
            </a:r>
            <a:br>
              <a:rPr lang="en-US" sz="1800" i="1" u="sng" dirty="0" smtClean="0"/>
            </a:br>
            <a:endParaRPr lang="en-US" sz="1800" i="1" u="sng" dirty="0" smtClean="0"/>
          </a:p>
        </p:txBody>
      </p:sp>
      <p:pic>
        <p:nvPicPr>
          <p:cNvPr id="17411" name="Picture 5"/>
          <p:cNvPicPr>
            <a:picLocks noChangeAspect="1" noChangeArrowheads="1"/>
          </p:cNvPicPr>
          <p:nvPr/>
        </p:nvPicPr>
        <p:blipFill>
          <a:blip r:embed="rId2" cstate="print"/>
          <a:srcRect/>
          <a:stretch>
            <a:fillRect/>
          </a:stretch>
        </p:blipFill>
        <p:spPr bwMode="auto">
          <a:xfrm>
            <a:off x="457200" y="457200"/>
            <a:ext cx="1543050" cy="682625"/>
          </a:xfrm>
          <a:prstGeom prst="rect">
            <a:avLst/>
          </a:prstGeom>
          <a:noFill/>
          <a:ln w="9525">
            <a:noFill/>
            <a:miter lim="800000"/>
            <a:headEnd/>
            <a:tailEnd/>
          </a:ln>
        </p:spPr>
      </p:pic>
      <p:sp>
        <p:nvSpPr>
          <p:cNvPr id="17412" name="Slide Number Placeholder 3"/>
          <p:cNvSpPr>
            <a:spLocks noGrp="1"/>
          </p:cNvSpPr>
          <p:nvPr>
            <p:ph type="sldNum" sz="quarter" idx="12"/>
          </p:nvPr>
        </p:nvSpPr>
        <p:spPr bwMode="auto">
          <a:noFill/>
          <a:ln>
            <a:miter lim="800000"/>
            <a:headEnd/>
            <a:tailEnd/>
          </a:ln>
        </p:spPr>
        <p:txBody>
          <a:bodyPr/>
          <a:lstStyle/>
          <a:p>
            <a:fld id="{B0A6B155-CA18-49E6-B1C1-563483691CA5}" type="slidenum">
              <a:rPr lang="en-US"/>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1"/>
            <a:ext cx="8231188" cy="1143000"/>
          </a:xfrm>
        </p:spPr>
        <p:txBody>
          <a:bodyPr/>
          <a:lstStyle/>
          <a:p>
            <a:r>
              <a:rPr lang="en-US" sz="3000" dirty="0" smtClean="0"/>
              <a:t> </a:t>
            </a:r>
            <a:r>
              <a:rPr lang="en-US" sz="2800" b="1" dirty="0" smtClean="0"/>
              <a:t>Student Data Component</a:t>
            </a:r>
            <a:endParaRPr lang="en-US" sz="2800" b="1" dirty="0"/>
          </a:p>
        </p:txBody>
      </p:sp>
      <p:sp>
        <p:nvSpPr>
          <p:cNvPr id="3" name="Content Placeholder 2"/>
          <p:cNvSpPr>
            <a:spLocks noGrp="1"/>
          </p:cNvSpPr>
          <p:nvPr>
            <p:ph idx="1"/>
          </p:nvPr>
        </p:nvSpPr>
        <p:spPr>
          <a:xfrm>
            <a:off x="533400" y="1143000"/>
            <a:ext cx="8231188" cy="5105400"/>
          </a:xfrm>
        </p:spPr>
        <p:txBody>
          <a:bodyPr/>
          <a:lstStyle/>
          <a:p>
            <a:r>
              <a:rPr lang="en-US" sz="2000" b="1" dirty="0" smtClean="0"/>
              <a:t>Teachers who teach students taking </a:t>
            </a:r>
            <a:r>
              <a:rPr lang="en-US" sz="2000" b="1" smtClean="0"/>
              <a:t>the FSA:</a:t>
            </a:r>
            <a:endParaRPr lang="en-US" sz="2000" b="1" dirty="0" smtClean="0"/>
          </a:p>
          <a:p>
            <a:pPr lvl="1">
              <a:spcBef>
                <a:spcPts val="200"/>
              </a:spcBef>
            </a:pPr>
            <a:r>
              <a:rPr lang="en-US" sz="1800" dirty="0" smtClean="0"/>
              <a:t>VAM reading value for the teacher’s students.</a:t>
            </a:r>
          </a:p>
          <a:p>
            <a:pPr lvl="1">
              <a:spcBef>
                <a:spcPts val="200"/>
              </a:spcBef>
            </a:pPr>
            <a:r>
              <a:rPr lang="en-US" sz="1800" dirty="0" smtClean="0"/>
              <a:t>If the teacher teaches math, VAM math value for the teacher’s students.</a:t>
            </a:r>
          </a:p>
          <a:p>
            <a:pPr lvl="1">
              <a:spcBef>
                <a:spcPts val="200"/>
              </a:spcBef>
            </a:pPr>
            <a:r>
              <a:rPr lang="en-US" sz="1800" dirty="0" smtClean="0"/>
              <a:t>If the teacher teaches both reading and math, VAM reading and math for the teacher’s students will be used.</a:t>
            </a:r>
          </a:p>
          <a:p>
            <a:r>
              <a:rPr lang="en-US" sz="2000" b="1" dirty="0" smtClean="0"/>
              <a:t>Teachers who do not teach students taking FCAT</a:t>
            </a:r>
          </a:p>
          <a:p>
            <a:pPr lvl="1">
              <a:spcBef>
                <a:spcPts val="200"/>
              </a:spcBef>
            </a:pPr>
            <a:r>
              <a:rPr lang="en-US" sz="1800" dirty="0" smtClean="0"/>
              <a:t>K-3: Discovery Education Assessments will be used.</a:t>
            </a:r>
          </a:p>
          <a:p>
            <a:pPr lvl="1">
              <a:spcBef>
                <a:spcPts val="200"/>
              </a:spcBef>
            </a:pPr>
            <a:r>
              <a:rPr lang="en-US" sz="1800" dirty="0" smtClean="0"/>
              <a:t>Grades 11 &amp; 12: test results from AP, IB, AICE, PERT, ACT.</a:t>
            </a:r>
          </a:p>
          <a:p>
            <a:pPr lvl="1">
              <a:spcBef>
                <a:spcPts val="200"/>
              </a:spcBef>
            </a:pPr>
            <a:r>
              <a:rPr lang="en-US" sz="1800" dirty="0" smtClean="0"/>
              <a:t>All courses not assessed by state or national assessments: District developed End-of-Course tests will be used. </a:t>
            </a:r>
          </a:p>
          <a:p>
            <a:r>
              <a:rPr lang="en-US" sz="2000" b="1" dirty="0" smtClean="0"/>
              <a:t>Non-Instructional Teachers</a:t>
            </a:r>
            <a:r>
              <a:rPr lang="en-US" sz="2400" dirty="0" smtClean="0"/>
              <a:t>:</a:t>
            </a:r>
          </a:p>
          <a:p>
            <a:pPr lvl="1"/>
            <a:r>
              <a:rPr lang="en-US" sz="1800" dirty="0" smtClean="0"/>
              <a:t>May include a combination of student learning growth data and/or other measurable student outcomes.</a:t>
            </a:r>
            <a:br>
              <a:rPr lang="en-US" sz="1800" dirty="0" smtClean="0"/>
            </a:br>
            <a:endParaRPr lang="en-US" sz="1200" dirty="0" smtClean="0"/>
          </a:p>
          <a:p>
            <a:pPr algn="ctr" eaLnBrk="1" hangingPunct="1">
              <a:lnSpc>
                <a:spcPct val="90000"/>
              </a:lnSpc>
              <a:buNone/>
            </a:pPr>
            <a:r>
              <a:rPr lang="en-US" sz="1800" b="1" dirty="0" smtClean="0">
                <a:solidFill>
                  <a:srgbClr val="C00000"/>
                </a:solidFill>
                <a:effectLst>
                  <a:outerShdw blurRad="38100" dist="38100" dir="2700000" algn="tl">
                    <a:srgbClr val="000000">
                      <a:alpha val="43137"/>
                    </a:srgbClr>
                  </a:outerShdw>
                </a:effectLst>
              </a:rPr>
              <a:t>A separate orientation will occur in September to provide</a:t>
            </a:r>
            <a:br>
              <a:rPr lang="en-US" sz="1800" b="1" dirty="0" smtClean="0">
                <a:solidFill>
                  <a:srgbClr val="C00000"/>
                </a:solidFill>
                <a:effectLst>
                  <a:outerShdw blurRad="38100" dist="38100" dir="2700000" algn="tl">
                    <a:srgbClr val="000000">
                      <a:alpha val="43137"/>
                    </a:srgbClr>
                  </a:outerShdw>
                </a:effectLst>
              </a:rPr>
            </a:br>
            <a:r>
              <a:rPr lang="en-US" sz="1800" b="1" dirty="0" smtClean="0">
                <a:solidFill>
                  <a:srgbClr val="C00000"/>
                </a:solidFill>
                <a:effectLst>
                  <a:outerShdw blurRad="38100" dist="38100" dir="2700000" algn="tl">
                    <a:srgbClr val="000000">
                      <a:alpha val="43137"/>
                    </a:srgbClr>
                  </a:outerShdw>
                </a:effectLst>
              </a:rPr>
              <a:t>the DOE Technical Assistance information.  </a:t>
            </a:r>
          </a:p>
          <a:p>
            <a:pPr algn="ctr" eaLnBrk="1" hangingPunct="1">
              <a:lnSpc>
                <a:spcPct val="90000"/>
              </a:lnSpc>
              <a:buNone/>
            </a:pPr>
            <a:r>
              <a:rPr lang="en-US" sz="1800" dirty="0" smtClean="0">
                <a:solidFill>
                  <a:srgbClr val="C00000"/>
                </a:solidFill>
                <a:effectLst>
                  <a:outerShdw blurRad="38100" dist="38100" dir="2700000" algn="tl">
                    <a:srgbClr val="000000">
                      <a:alpha val="43137"/>
                    </a:srgbClr>
                  </a:outerShdw>
                </a:effectLst>
              </a:rPr>
              <a:t>(see your school administrator for more information)</a:t>
            </a:r>
          </a:p>
          <a:p>
            <a:endParaRPr lang="en-US" sz="2200" dirty="0"/>
          </a:p>
        </p:txBody>
      </p:sp>
      <p:sp>
        <p:nvSpPr>
          <p:cNvPr id="4" name="Slide Number Placeholder 3"/>
          <p:cNvSpPr>
            <a:spLocks noGrp="1"/>
          </p:cNvSpPr>
          <p:nvPr>
            <p:ph type="sldNum" sz="quarter" idx="12"/>
          </p:nvPr>
        </p:nvSpPr>
        <p:spPr/>
        <p:txBody>
          <a:bodyPr/>
          <a:lstStyle/>
          <a:p>
            <a:fld id="{E2BD5E3F-F574-40AD-A71A-8737AFAF2476}" type="slidenum">
              <a:rPr lang="en-US" smtClean="0"/>
              <a:pPr/>
              <a:t>20</a:t>
            </a:fld>
            <a:endParaRPr lang="en-US"/>
          </a:p>
        </p:txBody>
      </p:sp>
      <p:pic>
        <p:nvPicPr>
          <p:cNvPr id="5" name="Picture 5"/>
          <p:cNvPicPr>
            <a:picLocks noChangeAspect="1" noChangeArrowheads="1"/>
          </p:cNvPicPr>
          <p:nvPr/>
        </p:nvPicPr>
        <p:blipFill>
          <a:blip r:embed="rId2" cstate="print"/>
          <a:srcRect/>
          <a:stretch>
            <a:fillRect/>
          </a:stretch>
        </p:blipFill>
        <p:spPr bwMode="auto">
          <a:xfrm>
            <a:off x="533400" y="457201"/>
            <a:ext cx="137798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457200" y="720725"/>
            <a:ext cx="8231188" cy="1143000"/>
          </a:xfrm>
        </p:spPr>
        <p:txBody>
          <a:bodyPr/>
          <a:lstStyle/>
          <a:p>
            <a:r>
              <a:rPr lang="en-US" sz="3200" b="1" dirty="0" smtClean="0"/>
              <a:t>           Teacher Evaluation Categories</a:t>
            </a:r>
          </a:p>
        </p:txBody>
      </p:sp>
      <p:sp>
        <p:nvSpPr>
          <p:cNvPr id="46083" name="Rectangle 3"/>
          <p:cNvSpPr>
            <a:spLocks noGrp="1"/>
          </p:cNvSpPr>
          <p:nvPr>
            <p:ph type="body" idx="1"/>
          </p:nvPr>
        </p:nvSpPr>
        <p:spPr>
          <a:xfrm>
            <a:off x="457200" y="1981200"/>
            <a:ext cx="8231188" cy="4525963"/>
          </a:xfrm>
        </p:spPr>
        <p:txBody>
          <a:bodyPr/>
          <a:lstStyle/>
          <a:p>
            <a:pPr marL="115888" indent="-1588">
              <a:lnSpc>
                <a:spcPct val="90000"/>
              </a:lnSpc>
              <a:buFont typeface="Arial" charset="0"/>
              <a:buNone/>
            </a:pPr>
            <a:r>
              <a:rPr lang="en-US" sz="2600" dirty="0" smtClean="0"/>
              <a:t>The teacher’s summative score will determine the teacher category that is reported to the Department of Education.</a:t>
            </a:r>
          </a:p>
          <a:p>
            <a:pPr marL="115888" indent="-1588">
              <a:lnSpc>
                <a:spcPct val="90000"/>
              </a:lnSpc>
              <a:buFont typeface="Arial" charset="0"/>
              <a:buNone/>
            </a:pPr>
            <a:endParaRPr lang="en-US" dirty="0" smtClean="0"/>
          </a:p>
          <a:p>
            <a:pPr marL="862013" lvl="1" indent="-404813">
              <a:lnSpc>
                <a:spcPct val="90000"/>
              </a:lnSpc>
            </a:pPr>
            <a:r>
              <a:rPr lang="en-US" sz="2400" dirty="0" smtClean="0"/>
              <a:t>High Performing</a:t>
            </a:r>
          </a:p>
          <a:p>
            <a:pPr marL="862013" lvl="1" indent="-404813">
              <a:lnSpc>
                <a:spcPct val="90000"/>
              </a:lnSpc>
            </a:pPr>
            <a:r>
              <a:rPr lang="en-US" sz="2400" dirty="0" smtClean="0"/>
              <a:t>Effective</a:t>
            </a:r>
          </a:p>
          <a:p>
            <a:pPr marL="862013" lvl="1" indent="-404813">
              <a:lnSpc>
                <a:spcPct val="90000"/>
              </a:lnSpc>
            </a:pPr>
            <a:r>
              <a:rPr lang="en-US" sz="2400" dirty="0" smtClean="0"/>
              <a:t>Needs Improvement (Developing in years 1-3)</a:t>
            </a:r>
          </a:p>
          <a:p>
            <a:pPr marL="862013" lvl="1" indent="-404813">
              <a:lnSpc>
                <a:spcPct val="90000"/>
              </a:lnSpc>
            </a:pPr>
            <a:r>
              <a:rPr lang="en-US" sz="2400" dirty="0" smtClean="0"/>
              <a:t>Unsatisfactory</a:t>
            </a:r>
          </a:p>
          <a:p>
            <a:pPr marL="115888" indent="-1588">
              <a:lnSpc>
                <a:spcPct val="90000"/>
              </a:lnSpc>
              <a:buFont typeface="Arial" charset="0"/>
              <a:buNone/>
            </a:pPr>
            <a:endParaRPr lang="en-US" dirty="0" smtClean="0"/>
          </a:p>
        </p:txBody>
      </p:sp>
      <p:sp>
        <p:nvSpPr>
          <p:cNvPr id="46084" name="Slide Number Placeholder 3"/>
          <p:cNvSpPr>
            <a:spLocks noGrp="1"/>
          </p:cNvSpPr>
          <p:nvPr>
            <p:ph type="sldNum" sz="quarter" idx="12"/>
          </p:nvPr>
        </p:nvSpPr>
        <p:spPr bwMode="auto">
          <a:noFill/>
          <a:ln>
            <a:miter lim="800000"/>
            <a:headEnd/>
            <a:tailEnd/>
          </a:ln>
        </p:spPr>
        <p:txBody>
          <a:bodyPr/>
          <a:lstStyle/>
          <a:p>
            <a:fld id="{E3FA8E77-D691-4B36-9145-8D3CABDC347C}" type="slidenum">
              <a:rPr lang="en-US"/>
              <a:pPr/>
              <a:t>21</a:t>
            </a:fld>
            <a:endParaRPr lang="en-US"/>
          </a:p>
        </p:txBody>
      </p:sp>
      <p:pic>
        <p:nvPicPr>
          <p:cNvPr id="46085"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457200" y="381000"/>
            <a:ext cx="8231188" cy="838200"/>
          </a:xfrm>
        </p:spPr>
        <p:txBody>
          <a:bodyPr/>
          <a:lstStyle/>
          <a:p>
            <a:pPr eaLnBrk="1" hangingPunct="1"/>
            <a:r>
              <a:rPr lang="en-US" sz="3200" b="1" dirty="0" smtClean="0"/>
              <a:t>References</a:t>
            </a:r>
          </a:p>
        </p:txBody>
      </p:sp>
      <p:sp>
        <p:nvSpPr>
          <p:cNvPr id="47108" name="Slide Number Placeholder 3"/>
          <p:cNvSpPr>
            <a:spLocks noGrp="1"/>
          </p:cNvSpPr>
          <p:nvPr>
            <p:ph type="sldNum" sz="quarter" idx="12"/>
          </p:nvPr>
        </p:nvSpPr>
        <p:spPr bwMode="auto">
          <a:noFill/>
          <a:ln>
            <a:miter lim="800000"/>
            <a:headEnd/>
            <a:tailEnd/>
          </a:ln>
        </p:spPr>
        <p:txBody>
          <a:bodyPr/>
          <a:lstStyle/>
          <a:p>
            <a:fld id="{87508C4C-CB6A-4523-8DDF-C4FB01C95D4E}" type="slidenum">
              <a:rPr lang="en-US"/>
              <a:pPr/>
              <a:t>22</a:t>
            </a:fld>
            <a:endParaRPr lang="en-US" dirty="0"/>
          </a:p>
        </p:txBody>
      </p:sp>
      <p:pic>
        <p:nvPicPr>
          <p:cNvPr id="47109" name="Picture 5"/>
          <p:cNvPicPr>
            <a:picLocks noChangeAspect="1" noChangeArrowheads="1"/>
          </p:cNvPicPr>
          <p:nvPr/>
        </p:nvPicPr>
        <p:blipFill>
          <a:blip r:embed="rId2" cstate="print"/>
          <a:srcRect/>
          <a:stretch>
            <a:fillRect/>
          </a:stretch>
        </p:blipFill>
        <p:spPr bwMode="auto">
          <a:xfrm>
            <a:off x="609600" y="457200"/>
            <a:ext cx="1543050" cy="682625"/>
          </a:xfrm>
          <a:prstGeom prst="rect">
            <a:avLst/>
          </a:prstGeom>
          <a:noFill/>
          <a:ln w="9525">
            <a:noFill/>
            <a:miter lim="800000"/>
            <a:headEnd/>
            <a:tailEnd/>
          </a:ln>
        </p:spPr>
      </p:pic>
      <p:sp>
        <p:nvSpPr>
          <p:cNvPr id="47110" name="TextBox 6"/>
          <p:cNvSpPr txBox="1">
            <a:spLocks noChangeArrowheads="1"/>
          </p:cNvSpPr>
          <p:nvPr/>
        </p:nvSpPr>
        <p:spPr bwMode="auto">
          <a:xfrm>
            <a:off x="381000" y="1752600"/>
            <a:ext cx="8229600" cy="4524375"/>
          </a:xfrm>
          <a:prstGeom prst="rect">
            <a:avLst/>
          </a:prstGeom>
          <a:noFill/>
          <a:ln w="9525">
            <a:noFill/>
            <a:miter lim="800000"/>
            <a:headEnd/>
            <a:tailEnd/>
          </a:ln>
        </p:spPr>
        <p:txBody>
          <a:bodyPr>
            <a:spAutoFit/>
          </a:bodyPr>
          <a:lstStyle/>
          <a:p>
            <a:pPr marL="457200" indent="-280988" algn="l" eaLnBrk="1" hangingPunct="1">
              <a:buFont typeface="Arial" charset="0"/>
              <a:buChar char="•"/>
              <a:tabLst>
                <a:tab pos="457200" algn="l"/>
              </a:tabLst>
            </a:pPr>
            <a:r>
              <a:rPr lang="en-US" sz="2400" i="1" dirty="0">
                <a:latin typeface="Times New Roman" charset="0"/>
              </a:rPr>
              <a:t>The Art and Science of Teaching </a:t>
            </a:r>
            <a:r>
              <a:rPr lang="en-US" sz="2400" b="0" dirty="0">
                <a:latin typeface="Times New Roman" charset="0"/>
              </a:rPr>
              <a:t>by Robert </a:t>
            </a:r>
            <a:r>
              <a:rPr lang="en-US" sz="2400" b="0" dirty="0" err="1">
                <a:latin typeface="Times New Roman" charset="0"/>
              </a:rPr>
              <a:t>Marzano</a:t>
            </a:r>
            <a:endParaRPr lang="en-US" sz="2400" b="0" dirty="0">
              <a:latin typeface="Times New Roman" charset="0"/>
            </a:endParaRPr>
          </a:p>
          <a:p>
            <a:pPr marL="457200" indent="-280988" algn="l" eaLnBrk="1" hangingPunct="1">
              <a:buFont typeface="Arial" charset="0"/>
              <a:buChar char="•"/>
              <a:tabLst>
                <a:tab pos="457200" algn="l"/>
              </a:tabLst>
            </a:pPr>
            <a:endParaRPr lang="en-US" sz="2400" b="0" dirty="0">
              <a:latin typeface="Times New Roman" charset="0"/>
            </a:endParaRPr>
          </a:p>
          <a:p>
            <a:pPr marL="457200" indent="-280988" algn="l" eaLnBrk="1" hangingPunct="1">
              <a:buFont typeface="Arial" charset="0"/>
              <a:buChar char="•"/>
              <a:tabLst>
                <a:tab pos="457200" algn="l"/>
              </a:tabLst>
            </a:pPr>
            <a:r>
              <a:rPr lang="en-US" sz="2400" i="1" dirty="0">
                <a:latin typeface="Times New Roman" charset="0"/>
              </a:rPr>
              <a:t>Better Learning Through Structured Teaching </a:t>
            </a:r>
            <a:r>
              <a:rPr lang="en-US" sz="2400" b="0" i="1" dirty="0">
                <a:latin typeface="Times New Roman" charset="0"/>
              </a:rPr>
              <a:t>by</a:t>
            </a:r>
            <a:r>
              <a:rPr lang="en-US" sz="2400" b="0" dirty="0">
                <a:latin typeface="Times New Roman" charset="0"/>
              </a:rPr>
              <a:t> </a:t>
            </a:r>
          </a:p>
          <a:p>
            <a:pPr marL="457200" indent="-280988" algn="l" eaLnBrk="1" hangingPunct="1">
              <a:tabLst>
                <a:tab pos="457200" algn="l"/>
              </a:tabLst>
            </a:pPr>
            <a:r>
              <a:rPr lang="en-US" sz="2400" b="0" dirty="0">
                <a:latin typeface="Times New Roman" charset="0"/>
              </a:rPr>
              <a:t>	Douglas Fisher and Nancy Frey</a:t>
            </a:r>
          </a:p>
          <a:p>
            <a:pPr marL="457200" indent="-280988" algn="l" eaLnBrk="1" hangingPunct="1">
              <a:buFont typeface="Arial" charset="0"/>
              <a:buChar char="•"/>
              <a:tabLst>
                <a:tab pos="457200" algn="l"/>
              </a:tabLst>
            </a:pPr>
            <a:endParaRPr lang="en-US" sz="2400" b="0" dirty="0">
              <a:latin typeface="Times New Roman" charset="0"/>
            </a:endParaRPr>
          </a:p>
          <a:p>
            <a:pPr marL="457200" indent="-280988" algn="l" eaLnBrk="1" hangingPunct="1">
              <a:buFont typeface="Arial" charset="0"/>
              <a:buChar char="•"/>
              <a:tabLst>
                <a:tab pos="457200" algn="l"/>
              </a:tabLst>
            </a:pPr>
            <a:r>
              <a:rPr lang="en-US" sz="2400" i="1" dirty="0">
                <a:latin typeface="Times New Roman" charset="0"/>
              </a:rPr>
              <a:t>Classroom Instruction That Works </a:t>
            </a:r>
            <a:r>
              <a:rPr lang="en-US" sz="2400" b="0" dirty="0">
                <a:latin typeface="Times New Roman" charset="0"/>
              </a:rPr>
              <a:t>by </a:t>
            </a:r>
            <a:r>
              <a:rPr lang="en-US" sz="2400" b="0" dirty="0" err="1">
                <a:latin typeface="Times New Roman" charset="0"/>
              </a:rPr>
              <a:t>Marzano</a:t>
            </a:r>
            <a:r>
              <a:rPr lang="en-US" sz="2400" b="0" dirty="0">
                <a:latin typeface="Times New Roman" charset="0"/>
              </a:rPr>
              <a:t>, Pickering, </a:t>
            </a:r>
            <a:br>
              <a:rPr lang="en-US" sz="2400" b="0" dirty="0">
                <a:latin typeface="Times New Roman" charset="0"/>
              </a:rPr>
            </a:br>
            <a:r>
              <a:rPr lang="en-US" sz="2400" b="0" dirty="0">
                <a:latin typeface="Times New Roman" charset="0"/>
              </a:rPr>
              <a:t>and Pollock</a:t>
            </a:r>
          </a:p>
          <a:p>
            <a:pPr marL="457200" indent="-280988" algn="l" eaLnBrk="1" hangingPunct="1">
              <a:buFont typeface="Arial" charset="0"/>
              <a:buChar char="•"/>
              <a:tabLst>
                <a:tab pos="457200" algn="l"/>
              </a:tabLst>
            </a:pPr>
            <a:endParaRPr lang="en-US" sz="2400" b="0" dirty="0">
              <a:latin typeface="Times New Roman" charset="0"/>
            </a:endParaRPr>
          </a:p>
          <a:p>
            <a:pPr marL="457200" indent="-280988" algn="l" eaLnBrk="1" hangingPunct="1">
              <a:buFont typeface="Arial" charset="0"/>
              <a:buChar char="•"/>
              <a:tabLst>
                <a:tab pos="457200" algn="l"/>
              </a:tabLst>
            </a:pPr>
            <a:r>
              <a:rPr lang="en-US" sz="2400" i="1" dirty="0">
                <a:latin typeface="Times New Roman" charset="0"/>
              </a:rPr>
              <a:t>Teacher Evaluation </a:t>
            </a:r>
            <a:r>
              <a:rPr lang="en-US" sz="2400" b="0" dirty="0">
                <a:latin typeface="Times New Roman" charset="0"/>
              </a:rPr>
              <a:t>by Danielson and </a:t>
            </a:r>
            <a:r>
              <a:rPr lang="en-US" sz="2400" b="0" dirty="0" err="1">
                <a:latin typeface="Times New Roman" charset="0"/>
              </a:rPr>
              <a:t>McGreal</a:t>
            </a:r>
            <a:endParaRPr lang="en-US" sz="2400" b="0" dirty="0">
              <a:latin typeface="Times New Roman" charset="0"/>
            </a:endParaRPr>
          </a:p>
          <a:p>
            <a:pPr marL="457200" indent="-280988" algn="l" eaLnBrk="1" hangingPunct="1">
              <a:tabLst>
                <a:tab pos="457200" algn="l"/>
              </a:tabLst>
            </a:pPr>
            <a:endParaRPr lang="en-US" sz="2400" dirty="0">
              <a:latin typeface="Times New Roman" charset="0"/>
            </a:endParaRPr>
          </a:p>
          <a:p>
            <a:pPr marL="457200" indent="-280988" algn="l" eaLnBrk="1" hangingPunct="1">
              <a:tabLst>
                <a:tab pos="457200" algn="l"/>
              </a:tabLst>
            </a:pPr>
            <a:endParaRPr lang="en-US" sz="2400" dirty="0">
              <a:latin typeface="Times New Roman" charset="0"/>
            </a:endParaRPr>
          </a:p>
          <a:p>
            <a:pPr marL="457200" indent="-280988" eaLnBrk="1" hangingPunct="1">
              <a:tabLst>
                <a:tab pos="457200" algn="l"/>
              </a:tabLst>
            </a:pPr>
            <a:endParaRPr lang="en-US" sz="2400" b="0" dirty="0">
              <a:latin typeface="Times New Roman" charset="0"/>
            </a:endParaRPr>
          </a:p>
        </p:txBody>
      </p:sp>
      <p:sp>
        <p:nvSpPr>
          <p:cNvPr id="2" name="Content Placeholder 1"/>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p:cNvPicPr>
            <a:picLocks noChangeAspect="1" noChangeArrowheads="1"/>
          </p:cNvPicPr>
          <p:nvPr/>
        </p:nvPicPr>
        <p:blipFill>
          <a:blip r:embed="rId2" cstate="print"/>
          <a:srcRect/>
          <a:stretch>
            <a:fillRect/>
          </a:stretch>
        </p:blipFill>
        <p:spPr bwMode="auto">
          <a:xfrm>
            <a:off x="409074" y="465222"/>
            <a:ext cx="1295400" cy="573068"/>
          </a:xfrm>
          <a:prstGeom prst="rect">
            <a:avLst/>
          </a:prstGeom>
          <a:noFill/>
          <a:ln w="9525">
            <a:noFill/>
            <a:miter lim="800000"/>
            <a:headEnd/>
            <a:tailEnd/>
          </a:ln>
        </p:spPr>
      </p:pic>
      <p:sp>
        <p:nvSpPr>
          <p:cNvPr id="2" name="Title 1"/>
          <p:cNvSpPr>
            <a:spLocks noGrp="1"/>
          </p:cNvSpPr>
          <p:nvPr>
            <p:ph type="title"/>
          </p:nvPr>
        </p:nvSpPr>
        <p:spPr>
          <a:xfrm>
            <a:off x="609600" y="743735"/>
            <a:ext cx="8231188" cy="762000"/>
          </a:xfrm>
        </p:spPr>
        <p:txBody>
          <a:bodyPr/>
          <a:lstStyle/>
          <a:p>
            <a:r>
              <a:rPr lang="en-US" sz="2400" b="1" dirty="0"/>
              <a:t>Implementation Plan </a:t>
            </a:r>
            <a:r>
              <a:rPr lang="en-US" sz="2400" b="1" dirty="0" smtClean="0"/>
              <a:t>for </a:t>
            </a:r>
            <a:r>
              <a:rPr lang="en-US" sz="2400" b="1" dirty="0"/>
              <a:t>Teacher Lesson </a:t>
            </a:r>
            <a:r>
              <a:rPr lang="en-US" sz="2400" b="1" dirty="0" smtClean="0"/>
              <a:t>Plans</a:t>
            </a:r>
            <a:br>
              <a:rPr lang="en-US" sz="2400" b="1" dirty="0" smtClean="0"/>
            </a:br>
            <a:r>
              <a:rPr lang="en-US" sz="2400" b="1" dirty="0"/>
              <a:t>2014-2015</a:t>
            </a:r>
            <a:r>
              <a:rPr lang="en-US" sz="2400" dirty="0"/>
              <a:t/>
            </a:r>
            <a:br>
              <a:rPr lang="en-US" sz="2400" dirty="0"/>
            </a:br>
            <a:endParaRPr lang="en-US" sz="2400" b="1" dirty="0"/>
          </a:p>
        </p:txBody>
      </p:sp>
      <p:sp>
        <p:nvSpPr>
          <p:cNvPr id="3" name="Content Placeholder 2"/>
          <p:cNvSpPr>
            <a:spLocks noGrp="1"/>
          </p:cNvSpPr>
          <p:nvPr>
            <p:ph idx="1"/>
          </p:nvPr>
        </p:nvSpPr>
        <p:spPr>
          <a:xfrm>
            <a:off x="609600" y="1447800"/>
            <a:ext cx="8231188" cy="4525963"/>
          </a:xfrm>
        </p:spPr>
        <p:txBody>
          <a:bodyPr/>
          <a:lstStyle/>
          <a:p>
            <a:pPr>
              <a:spcBef>
                <a:spcPts val="0"/>
              </a:spcBef>
            </a:pPr>
            <a:r>
              <a:rPr lang="en-US" sz="2000" dirty="0" smtClean="0"/>
              <a:t>The District </a:t>
            </a:r>
            <a:r>
              <a:rPr lang="en-US" sz="2000" dirty="0"/>
              <a:t>will follow the same lesson plan procedures that were implemented last year.</a:t>
            </a:r>
          </a:p>
          <a:p>
            <a:pPr lvl="0">
              <a:spcBef>
                <a:spcPts val="0"/>
              </a:spcBef>
            </a:pPr>
            <a:r>
              <a:rPr lang="en-US" sz="2000" dirty="0"/>
              <a:t>All teachers are expected to have lesson plans.</a:t>
            </a:r>
          </a:p>
          <a:p>
            <a:pPr lvl="0">
              <a:spcBef>
                <a:spcPts val="0"/>
              </a:spcBef>
            </a:pPr>
            <a:r>
              <a:rPr lang="en-US" sz="2000"/>
              <a:t>Lesson </a:t>
            </a:r>
            <a:r>
              <a:rPr lang="en-US" sz="2000" smtClean="0"/>
              <a:t>plans/PCG </a:t>
            </a:r>
            <a:r>
              <a:rPr lang="en-US" sz="2000" dirty="0" smtClean="0"/>
              <a:t>are encouraged , but not required, to be done </a:t>
            </a:r>
            <a:r>
              <a:rPr lang="en-US" sz="2000" dirty="0"/>
              <a:t>electronically</a:t>
            </a:r>
            <a:r>
              <a:rPr lang="en-US" sz="2000"/>
              <a:t>. </a:t>
            </a:r>
            <a:r>
              <a:rPr lang="en-US" sz="2000" smtClean="0"/>
              <a:t> </a:t>
            </a:r>
            <a:r>
              <a:rPr lang="en-US" sz="2000" dirty="0" smtClean="0"/>
              <a:t>Principals </a:t>
            </a:r>
            <a:r>
              <a:rPr lang="en-US" sz="2000" dirty="0"/>
              <a:t>can ask for lesson plans on a rotating basis by subject areas or grade levels.</a:t>
            </a:r>
          </a:p>
          <a:p>
            <a:pPr lvl="0">
              <a:spcBef>
                <a:spcPts val="0"/>
              </a:spcBef>
            </a:pPr>
            <a:r>
              <a:rPr lang="en-US" sz="2000" dirty="0"/>
              <a:t>If a teacher needs assistance in the area of planning or instruction, </a:t>
            </a:r>
            <a:r>
              <a:rPr lang="en-US" sz="2000" dirty="0" smtClean="0"/>
              <a:t/>
            </a:r>
            <a:br>
              <a:rPr lang="en-US" sz="2000" dirty="0" smtClean="0"/>
            </a:br>
            <a:r>
              <a:rPr lang="en-US" sz="2000" dirty="0" smtClean="0"/>
              <a:t>a </a:t>
            </a:r>
            <a:r>
              <a:rPr lang="en-US" sz="2000" dirty="0"/>
              <a:t>principal can ask that the teacher turn in lesson plans more frequently than other teachers. The frequency would be dependent on the degree </a:t>
            </a:r>
            <a:r>
              <a:rPr lang="en-US" sz="2000" dirty="0" smtClean="0"/>
              <a:t/>
            </a:r>
            <a:br>
              <a:rPr lang="en-US" sz="2000" dirty="0" smtClean="0"/>
            </a:br>
            <a:r>
              <a:rPr lang="en-US" sz="2000" dirty="0" smtClean="0"/>
              <a:t>of </a:t>
            </a:r>
            <a:r>
              <a:rPr lang="en-US" sz="2000" dirty="0"/>
              <a:t>assistance the teacher needs.</a:t>
            </a:r>
          </a:p>
          <a:p>
            <a:pPr lvl="0">
              <a:spcBef>
                <a:spcPts val="0"/>
              </a:spcBef>
            </a:pPr>
            <a:r>
              <a:rPr lang="en-US" sz="2000" dirty="0"/>
              <a:t>Three areas that are required in the lesson plans are as follows:</a:t>
            </a:r>
          </a:p>
          <a:p>
            <a:pPr marL="569913" lvl="0" indent="-225425">
              <a:spcBef>
                <a:spcPts val="0"/>
              </a:spcBef>
            </a:pPr>
            <a:r>
              <a:rPr lang="en-US" sz="2000" dirty="0"/>
              <a:t>Benchmarks</a:t>
            </a:r>
          </a:p>
          <a:p>
            <a:pPr marL="569913" lvl="0" indent="-225425">
              <a:spcBef>
                <a:spcPts val="0"/>
              </a:spcBef>
            </a:pPr>
            <a:r>
              <a:rPr lang="en-US" sz="2000" dirty="0"/>
              <a:t>Essential Questions/Objectives/ Higher Order Questions</a:t>
            </a:r>
          </a:p>
          <a:p>
            <a:pPr marL="569913" lvl="0" indent="-225425">
              <a:spcBef>
                <a:spcPts val="0"/>
              </a:spcBef>
            </a:pPr>
            <a:r>
              <a:rPr lang="en-US" sz="2000" dirty="0"/>
              <a:t>Gradual Release</a:t>
            </a:r>
          </a:p>
          <a:p>
            <a:endParaRPr lang="en-US" sz="2000" dirty="0"/>
          </a:p>
        </p:txBody>
      </p:sp>
      <p:sp>
        <p:nvSpPr>
          <p:cNvPr id="4" name="Slide Number Placeholder 3"/>
          <p:cNvSpPr>
            <a:spLocks noGrp="1"/>
          </p:cNvSpPr>
          <p:nvPr>
            <p:ph type="sldNum" sz="quarter" idx="12"/>
          </p:nvPr>
        </p:nvSpPr>
        <p:spPr/>
        <p:txBody>
          <a:bodyPr/>
          <a:lstStyle/>
          <a:p>
            <a:fld id="{E2BD5E3F-F574-40AD-A71A-8737AFAF2476}" type="slidenum">
              <a:rPr lang="en-US" smtClean="0"/>
              <a:pPr/>
              <a:t>23</a:t>
            </a:fld>
            <a:endParaRPr lang="en-US"/>
          </a:p>
        </p:txBody>
      </p:sp>
    </p:spTree>
    <p:extLst>
      <p:ext uri="{BB962C8B-B14F-4D97-AF65-F5344CB8AC3E}">
        <p14:creationId xmlns:p14="http://schemas.microsoft.com/office/powerpoint/2010/main" val="9879502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1066800" y="1447800"/>
            <a:ext cx="2819400" cy="3200400"/>
          </a:xfrm>
        </p:spPr>
        <p:txBody>
          <a:bodyPr/>
          <a:lstStyle/>
          <a:p>
            <a:pPr eaLnBrk="1" hangingPunct="1"/>
            <a:r>
              <a:rPr lang="en-US" sz="2400" dirty="0" smtClean="0">
                <a:cs typeface="Times New Roman" charset="0"/>
              </a:rPr>
              <a:t>Alachua County</a:t>
            </a:r>
            <a:br>
              <a:rPr lang="en-US" sz="2400" dirty="0" smtClean="0">
                <a:cs typeface="Times New Roman" charset="0"/>
              </a:rPr>
            </a:br>
            <a:r>
              <a:rPr lang="en-US" sz="2400" dirty="0" smtClean="0">
                <a:cs typeface="Times New Roman" charset="0"/>
              </a:rPr>
              <a:t>Instructional Improvement System </a:t>
            </a:r>
            <a:r>
              <a:rPr lang="en-US" sz="2400" b="1" dirty="0" smtClean="0">
                <a:cs typeface="Times New Roman" charset="0"/>
              </a:rPr>
              <a:t>(ACIIS)</a:t>
            </a:r>
            <a:r>
              <a:rPr lang="en-US" sz="3600" b="1" dirty="0" smtClean="0">
                <a:cs typeface="Times New Roman" charset="0"/>
              </a:rPr>
              <a:t> </a:t>
            </a:r>
            <a:r>
              <a:rPr lang="en-US" sz="3600" dirty="0" smtClean="0">
                <a:cs typeface="Times New Roman" charset="0"/>
              </a:rPr>
              <a:t/>
            </a:r>
            <a:br>
              <a:rPr lang="en-US" sz="3600" dirty="0" smtClean="0">
                <a:cs typeface="Times New Roman" charset="0"/>
              </a:rPr>
            </a:br>
            <a:r>
              <a:rPr lang="en-US" sz="2400" dirty="0" smtClean="0">
                <a:cs typeface="Times New Roman" charset="0"/>
              </a:rPr>
              <a:t>Teacher Lesson Plan Module</a:t>
            </a:r>
            <a:endParaRPr lang="en-US" sz="1800" i="1" u="sng" dirty="0" smtClean="0"/>
          </a:p>
        </p:txBody>
      </p:sp>
      <p:pic>
        <p:nvPicPr>
          <p:cNvPr id="19459" name="Picture 5"/>
          <p:cNvPicPr>
            <a:picLocks noChangeAspect="1" noChangeArrowheads="1"/>
          </p:cNvPicPr>
          <p:nvPr/>
        </p:nvPicPr>
        <p:blipFill>
          <a:blip r:embed="rId2" cstate="print"/>
          <a:srcRect/>
          <a:stretch>
            <a:fillRect/>
          </a:stretch>
        </p:blipFill>
        <p:spPr bwMode="auto">
          <a:xfrm>
            <a:off x="457200" y="457200"/>
            <a:ext cx="1543050" cy="682625"/>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6248400" y="609600"/>
            <a:ext cx="1219200" cy="5492097"/>
          </a:xfrm>
          <a:prstGeom prst="rect">
            <a:avLst/>
          </a:prstGeom>
          <a:noFill/>
          <a:ln w="9525">
            <a:noFill/>
            <a:miter lim="800000"/>
            <a:headEnd/>
            <a:tailEnd/>
          </a:ln>
        </p:spPr>
      </p:pic>
    </p:spTree>
    <p:extLst>
      <p:ext uri="{BB962C8B-B14F-4D97-AF65-F5344CB8AC3E}">
        <p14:creationId xmlns:p14="http://schemas.microsoft.com/office/powerpoint/2010/main" val="1877105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idx="4294967295"/>
          </p:nvPr>
        </p:nvSpPr>
        <p:spPr>
          <a:xfrm>
            <a:off x="381000" y="685800"/>
            <a:ext cx="8228013" cy="5181600"/>
          </a:xfrm>
        </p:spPr>
        <p:txBody>
          <a:bodyPr/>
          <a:lstStyle/>
          <a:p>
            <a:pPr eaLnBrk="1" hangingPunct="1"/>
            <a:r>
              <a:rPr lang="en-US" sz="2400" smtClean="0">
                <a:cs typeface="Times New Roman" charset="0"/>
              </a:rPr>
              <a:t>Alachua County</a:t>
            </a:r>
            <a:r>
              <a:rPr lang="en-US" sz="3600" smtClean="0">
                <a:cs typeface="Times New Roman" charset="0"/>
              </a:rPr>
              <a:t> </a:t>
            </a:r>
            <a:br>
              <a:rPr lang="en-US" sz="3600" smtClean="0">
                <a:cs typeface="Times New Roman" charset="0"/>
              </a:rPr>
            </a:br>
            <a:r>
              <a:rPr lang="en-US" sz="3200" b="1" smtClean="0">
                <a:cs typeface="Times New Roman" charset="0"/>
              </a:rPr>
              <a:t>Teacher Evaluation Process</a:t>
            </a:r>
            <a:r>
              <a:rPr lang="en-US" sz="3200" smtClean="0">
                <a:cs typeface="Times New Roman" charset="0"/>
              </a:rPr>
              <a:t/>
            </a:r>
            <a:br>
              <a:rPr lang="en-US" sz="3200" smtClean="0">
                <a:cs typeface="Times New Roman" charset="0"/>
              </a:rPr>
            </a:br>
            <a:r>
              <a:rPr lang="en-US" sz="3200" smtClean="0">
                <a:cs typeface="Times New Roman" charset="0"/>
              </a:rPr>
              <a:t/>
            </a:r>
            <a:br>
              <a:rPr lang="en-US" sz="3200" smtClean="0">
                <a:cs typeface="Times New Roman" charset="0"/>
              </a:rPr>
            </a:br>
            <a:r>
              <a:rPr lang="en-US" sz="3200" smtClean="0">
                <a:cs typeface="Times New Roman" charset="0"/>
              </a:rPr>
              <a:t>The </a:t>
            </a:r>
            <a:r>
              <a:rPr lang="en-US" sz="3200" b="1" smtClean="0">
                <a:cs typeface="Times New Roman" charset="0"/>
              </a:rPr>
              <a:t>A</a:t>
            </a:r>
            <a:r>
              <a:rPr lang="en-US" sz="3200" smtClean="0">
                <a:cs typeface="Times New Roman" charset="0"/>
              </a:rPr>
              <a:t>lachua </a:t>
            </a:r>
            <a:r>
              <a:rPr lang="en-US" sz="3200" b="1" smtClean="0">
                <a:cs typeface="Times New Roman" charset="0"/>
              </a:rPr>
              <a:t>C</a:t>
            </a:r>
            <a:r>
              <a:rPr lang="en-US" sz="3200" smtClean="0">
                <a:cs typeface="Times New Roman" charset="0"/>
              </a:rPr>
              <a:t>ounty </a:t>
            </a:r>
            <a:r>
              <a:rPr lang="en-US" sz="3200" b="1" smtClean="0">
                <a:cs typeface="Times New Roman" charset="0"/>
              </a:rPr>
              <a:t>I</a:t>
            </a:r>
            <a:r>
              <a:rPr lang="en-US" sz="3200" smtClean="0">
                <a:cs typeface="Times New Roman" charset="0"/>
              </a:rPr>
              <a:t>nstructional </a:t>
            </a:r>
            <a:r>
              <a:rPr lang="en-US" sz="3200" b="1" smtClean="0">
                <a:cs typeface="Times New Roman" charset="0"/>
              </a:rPr>
              <a:t>I</a:t>
            </a:r>
            <a:r>
              <a:rPr lang="en-US" sz="3200" smtClean="0">
                <a:cs typeface="Times New Roman" charset="0"/>
              </a:rPr>
              <a:t>mprovement </a:t>
            </a:r>
            <a:r>
              <a:rPr lang="en-US" sz="3200" b="1" smtClean="0">
                <a:cs typeface="Times New Roman" charset="0"/>
              </a:rPr>
              <a:t>S</a:t>
            </a:r>
            <a:r>
              <a:rPr lang="en-US" sz="3200" smtClean="0">
                <a:cs typeface="Times New Roman" charset="0"/>
              </a:rPr>
              <a:t>ystem (</a:t>
            </a:r>
            <a:r>
              <a:rPr lang="en-US" sz="3200" b="1" smtClean="0">
                <a:cs typeface="Times New Roman" charset="0"/>
              </a:rPr>
              <a:t>ACIIS</a:t>
            </a:r>
            <a:r>
              <a:rPr lang="en-US" sz="3200" smtClean="0">
                <a:cs typeface="Times New Roman" charset="0"/>
              </a:rPr>
              <a:t>) was developed in compliance with F.S.1006.281</a:t>
            </a:r>
            <a:br>
              <a:rPr lang="en-US" sz="3200" smtClean="0">
                <a:cs typeface="Times New Roman" charset="0"/>
              </a:rPr>
            </a:br>
            <a:r>
              <a:rPr lang="en-US" sz="2000" b="1" i="1" smtClean="0">
                <a:latin typeface="Times New Roman" charset="0"/>
                <a:cs typeface="Times New Roman" charset="0"/>
              </a:rPr>
              <a:t/>
            </a:r>
            <a:br>
              <a:rPr lang="en-US" sz="2000" b="1" i="1" smtClean="0">
                <a:latin typeface="Times New Roman" charset="0"/>
                <a:cs typeface="Times New Roman" charset="0"/>
              </a:rPr>
            </a:br>
            <a:r>
              <a:rPr lang="en-US" sz="2000" b="1" i="1" smtClean="0">
                <a:latin typeface="Times New Roman" charset="0"/>
                <a:cs typeface="Times New Roman" charset="0"/>
              </a:rPr>
              <a:t/>
            </a:r>
            <a:br>
              <a:rPr lang="en-US" sz="2000" b="1" i="1" smtClean="0">
                <a:latin typeface="Times New Roman" charset="0"/>
                <a:cs typeface="Times New Roman" charset="0"/>
              </a:rPr>
            </a:br>
            <a:r>
              <a:rPr lang="en-US" sz="1800" b="1" i="1" smtClean="0">
                <a:latin typeface="Times New Roman" charset="0"/>
                <a:cs typeface="Times New Roman" charset="0"/>
              </a:rPr>
              <a:t>All references to ACIIS refer to the individual modules that comprise the Alachua County Instructional Improvement System.</a:t>
            </a:r>
            <a:r>
              <a:rPr lang="en-US" sz="2400" i="1" smtClean="0">
                <a:cs typeface="Times New Roman" charset="0"/>
              </a:rPr>
              <a:t/>
            </a:r>
            <a:br>
              <a:rPr lang="en-US" sz="2400" i="1" smtClean="0">
                <a:cs typeface="Times New Roman" charset="0"/>
              </a:rPr>
            </a:br>
            <a:r>
              <a:rPr lang="en-US" sz="1800" i="1" u="sng" smtClean="0">
                <a:cs typeface="Times New Roman" charset="0"/>
              </a:rPr>
              <a:t/>
            </a:r>
            <a:br>
              <a:rPr lang="en-US" sz="1800" i="1" u="sng" smtClean="0">
                <a:cs typeface="Times New Roman" charset="0"/>
              </a:rPr>
            </a:br>
            <a:r>
              <a:rPr lang="en-US" sz="1800" i="1" u="sng" smtClean="0"/>
              <a:t/>
            </a:r>
            <a:br>
              <a:rPr lang="en-US" sz="1800" i="1" u="sng" smtClean="0"/>
            </a:br>
            <a:endParaRPr lang="en-US" sz="1800" i="1" u="sng" smtClean="0"/>
          </a:p>
        </p:txBody>
      </p:sp>
      <p:pic>
        <p:nvPicPr>
          <p:cNvPr id="18435" name="Picture 5"/>
          <p:cNvPicPr>
            <a:picLocks noChangeAspect="1" noChangeArrowheads="1"/>
          </p:cNvPicPr>
          <p:nvPr/>
        </p:nvPicPr>
        <p:blipFill>
          <a:blip r:embed="rId2" cstate="print"/>
          <a:srcRect/>
          <a:stretch>
            <a:fillRect/>
          </a:stretch>
        </p:blipFill>
        <p:spPr bwMode="auto">
          <a:xfrm>
            <a:off x="457200" y="457200"/>
            <a:ext cx="1543050" cy="682625"/>
          </a:xfrm>
          <a:prstGeom prst="rect">
            <a:avLst/>
          </a:prstGeom>
          <a:noFill/>
          <a:ln w="9525">
            <a:noFill/>
            <a:miter lim="800000"/>
            <a:headEnd/>
            <a:tailEnd/>
          </a:ln>
        </p:spPr>
      </p:pic>
      <p:sp>
        <p:nvSpPr>
          <p:cNvPr id="18436" name="Slide Number Placeholder 3"/>
          <p:cNvSpPr>
            <a:spLocks noGrp="1"/>
          </p:cNvSpPr>
          <p:nvPr>
            <p:ph type="sldNum" sz="quarter" idx="12"/>
          </p:nvPr>
        </p:nvSpPr>
        <p:spPr bwMode="auto">
          <a:noFill/>
          <a:ln>
            <a:miter lim="800000"/>
            <a:headEnd/>
            <a:tailEnd/>
          </a:ln>
        </p:spPr>
        <p:txBody>
          <a:bodyPr/>
          <a:lstStyle/>
          <a:p>
            <a:fld id="{B83E25E4-F3D5-4F58-8613-596C8C442114}" type="slidenum">
              <a:rPr lang="en-US"/>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a:xfrm>
            <a:off x="1295400" y="1752600"/>
            <a:ext cx="3352800" cy="3124200"/>
          </a:xfrm>
        </p:spPr>
        <p:txBody>
          <a:bodyPr/>
          <a:lstStyle/>
          <a:p>
            <a:pPr eaLnBrk="1" hangingPunct="1"/>
            <a:r>
              <a:rPr lang="en-US" sz="2400" dirty="0" smtClean="0">
                <a:cs typeface="Times New Roman" charset="0"/>
              </a:rPr>
              <a:t/>
            </a:r>
            <a:br>
              <a:rPr lang="en-US" sz="2400" dirty="0" smtClean="0">
                <a:cs typeface="Times New Roman" charset="0"/>
              </a:rPr>
            </a:br>
            <a:r>
              <a:rPr lang="en-US" sz="2400" dirty="0" smtClean="0">
                <a:cs typeface="Times New Roman" charset="0"/>
              </a:rPr>
              <a:t/>
            </a:r>
            <a:br>
              <a:rPr lang="en-US" sz="2400" dirty="0" smtClean="0">
                <a:cs typeface="Times New Roman" charset="0"/>
              </a:rPr>
            </a:br>
            <a:r>
              <a:rPr lang="en-US" sz="2400" dirty="0" smtClean="0">
                <a:cs typeface="Times New Roman" charset="0"/>
              </a:rPr>
              <a:t/>
            </a:r>
            <a:br>
              <a:rPr lang="en-US" sz="2400" dirty="0" smtClean="0">
                <a:cs typeface="Times New Roman" charset="0"/>
              </a:rPr>
            </a:br>
            <a:r>
              <a:rPr lang="en-US" sz="2400" dirty="0" smtClean="0">
                <a:cs typeface="Times New Roman" charset="0"/>
              </a:rPr>
              <a:t>Alachua County</a:t>
            </a:r>
            <a:br>
              <a:rPr lang="en-US" sz="2400" dirty="0" smtClean="0">
                <a:cs typeface="Times New Roman" charset="0"/>
              </a:rPr>
            </a:br>
            <a:r>
              <a:rPr lang="en-US" sz="2400" dirty="0" smtClean="0">
                <a:cs typeface="Times New Roman" charset="0"/>
              </a:rPr>
              <a:t>Instructional Improvement System </a:t>
            </a:r>
            <a:r>
              <a:rPr lang="en-US" sz="2400" b="1" dirty="0" smtClean="0">
                <a:cs typeface="Times New Roman" charset="0"/>
              </a:rPr>
              <a:t>(ACIIS)</a:t>
            </a:r>
            <a:r>
              <a:rPr lang="en-US" sz="3600" b="1" dirty="0" smtClean="0">
                <a:cs typeface="Times New Roman" charset="0"/>
              </a:rPr>
              <a:t> </a:t>
            </a:r>
            <a:r>
              <a:rPr lang="en-US" sz="3600" dirty="0" smtClean="0">
                <a:cs typeface="Times New Roman" charset="0"/>
              </a:rPr>
              <a:t/>
            </a:r>
            <a:br>
              <a:rPr lang="en-US" sz="3600" dirty="0" smtClean="0">
                <a:cs typeface="Times New Roman" charset="0"/>
              </a:rPr>
            </a:br>
            <a:r>
              <a:rPr lang="en-US" sz="2400" dirty="0" smtClean="0">
                <a:cs typeface="Times New Roman" charset="0"/>
              </a:rPr>
              <a:t>Teacher Evaluation Module</a:t>
            </a:r>
            <a:r>
              <a:rPr lang="en-US" sz="3200" dirty="0" smtClean="0">
                <a:cs typeface="Times New Roman" charset="0"/>
              </a:rPr>
              <a:t/>
            </a:r>
            <a:br>
              <a:rPr lang="en-US" sz="3200" dirty="0" smtClean="0">
                <a:cs typeface="Times New Roman" charset="0"/>
              </a:rPr>
            </a:br>
            <a:r>
              <a:rPr lang="en-US" sz="3200" dirty="0" smtClean="0">
                <a:cs typeface="Times New Roman" charset="0"/>
              </a:rPr>
              <a:t/>
            </a:r>
            <a:br>
              <a:rPr lang="en-US" sz="3200" dirty="0" smtClean="0">
                <a:cs typeface="Times New Roman" charset="0"/>
              </a:rPr>
            </a:br>
            <a:r>
              <a:rPr lang="en-US" sz="1800" i="1" u="sng" dirty="0" smtClean="0">
                <a:cs typeface="Times New Roman" charset="0"/>
              </a:rPr>
              <a:t/>
            </a:r>
            <a:br>
              <a:rPr lang="en-US" sz="1800" i="1" u="sng" dirty="0" smtClean="0">
                <a:cs typeface="Times New Roman" charset="0"/>
              </a:rPr>
            </a:br>
            <a:r>
              <a:rPr lang="en-US" sz="1800" i="1" u="sng" dirty="0" smtClean="0"/>
              <a:t/>
            </a:r>
            <a:br>
              <a:rPr lang="en-US" sz="1800" i="1" u="sng" dirty="0" smtClean="0"/>
            </a:br>
            <a:endParaRPr lang="en-US" sz="1800" i="1" u="sng" dirty="0" smtClean="0"/>
          </a:p>
        </p:txBody>
      </p:sp>
      <p:pic>
        <p:nvPicPr>
          <p:cNvPr id="20483" name="Picture 5"/>
          <p:cNvPicPr>
            <a:picLocks noChangeAspect="1" noChangeArrowheads="1"/>
          </p:cNvPicPr>
          <p:nvPr/>
        </p:nvPicPr>
        <p:blipFill>
          <a:blip r:embed="rId2" cstate="print"/>
          <a:srcRect/>
          <a:stretch>
            <a:fillRect/>
          </a:stretch>
        </p:blipFill>
        <p:spPr bwMode="auto">
          <a:xfrm>
            <a:off x="457200" y="457200"/>
            <a:ext cx="1543050" cy="682625"/>
          </a:xfrm>
          <a:prstGeom prst="rect">
            <a:avLst/>
          </a:prstGeom>
          <a:noFill/>
          <a:ln w="9525">
            <a:noFill/>
            <a:miter lim="800000"/>
            <a:headEnd/>
            <a:tailEnd/>
          </a:ln>
        </p:spPr>
      </p:pic>
      <p:pic>
        <p:nvPicPr>
          <p:cNvPr id="1028" name="Picture 4" descr="C:\Users\FREEMA~1\AppData\Local\Temp\SNAGHTML48295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5942" y="505326"/>
            <a:ext cx="2042850" cy="585946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575941" y="1961147"/>
            <a:ext cx="2042851" cy="32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587974" y="2715126"/>
            <a:ext cx="2042851" cy="32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595996" y="3453864"/>
            <a:ext cx="2042851" cy="32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587975" y="4223075"/>
            <a:ext cx="2042851" cy="32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608027" y="5002142"/>
            <a:ext cx="2042851" cy="32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616048" y="5855368"/>
            <a:ext cx="2042851" cy="32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963153" y="4682102"/>
            <a:ext cx="2042851" cy="32004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A50021"/>
                </a:solidFill>
              </a:rPr>
              <a:t>NEW</a:t>
            </a:r>
            <a:endParaRPr lang="en-US" sz="1200" dirty="0">
              <a:solidFill>
                <a:srgbClr val="A50021"/>
              </a:solidFill>
            </a:endParaRPr>
          </a:p>
        </p:txBody>
      </p:sp>
    </p:spTree>
    <p:extLst>
      <p:ext uri="{BB962C8B-B14F-4D97-AF65-F5344CB8AC3E}">
        <p14:creationId xmlns:p14="http://schemas.microsoft.com/office/powerpoint/2010/main" val="2899708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a:xfrm>
            <a:off x="838200" y="1676400"/>
            <a:ext cx="3352800" cy="3124200"/>
          </a:xfrm>
        </p:spPr>
        <p:txBody>
          <a:bodyPr/>
          <a:lstStyle/>
          <a:p>
            <a:pPr eaLnBrk="1" hangingPunct="1"/>
            <a:r>
              <a:rPr lang="en-US" sz="2400" dirty="0" smtClean="0">
                <a:cs typeface="Times New Roman" charset="0"/>
              </a:rPr>
              <a:t/>
            </a:r>
            <a:br>
              <a:rPr lang="en-US" sz="2400" dirty="0" smtClean="0">
                <a:cs typeface="Times New Roman" charset="0"/>
              </a:rPr>
            </a:br>
            <a:r>
              <a:rPr lang="en-US" sz="2400" dirty="0" smtClean="0">
                <a:cs typeface="Times New Roman" charset="0"/>
              </a:rPr>
              <a:t/>
            </a:r>
            <a:br>
              <a:rPr lang="en-US" sz="2400" dirty="0" smtClean="0">
                <a:cs typeface="Times New Roman" charset="0"/>
              </a:rPr>
            </a:br>
            <a:r>
              <a:rPr lang="en-US" sz="2400" dirty="0" smtClean="0">
                <a:cs typeface="Times New Roman" charset="0"/>
              </a:rPr>
              <a:t/>
            </a:r>
            <a:br>
              <a:rPr lang="en-US" sz="2400" dirty="0" smtClean="0">
                <a:cs typeface="Times New Roman" charset="0"/>
              </a:rPr>
            </a:br>
            <a:r>
              <a:rPr lang="en-US" sz="2400" dirty="0" smtClean="0">
                <a:cs typeface="Times New Roman" charset="0"/>
              </a:rPr>
              <a:t>Alachua County</a:t>
            </a:r>
            <a:br>
              <a:rPr lang="en-US" sz="2400" dirty="0" smtClean="0">
                <a:cs typeface="Times New Roman" charset="0"/>
              </a:rPr>
            </a:br>
            <a:r>
              <a:rPr lang="en-US" sz="2400" dirty="0" smtClean="0">
                <a:cs typeface="Times New Roman" charset="0"/>
              </a:rPr>
              <a:t>Instructional Improvement System </a:t>
            </a:r>
            <a:r>
              <a:rPr lang="en-US" sz="2400" b="1" dirty="0" smtClean="0">
                <a:cs typeface="Times New Roman" charset="0"/>
              </a:rPr>
              <a:t>(ACIIS)</a:t>
            </a:r>
            <a:r>
              <a:rPr lang="en-US" sz="3600" b="1" dirty="0" smtClean="0">
                <a:cs typeface="Times New Roman" charset="0"/>
              </a:rPr>
              <a:t> </a:t>
            </a:r>
            <a:r>
              <a:rPr lang="en-US" sz="3600" dirty="0" smtClean="0">
                <a:cs typeface="Times New Roman" charset="0"/>
              </a:rPr>
              <a:t/>
            </a:r>
            <a:br>
              <a:rPr lang="en-US" sz="3600" dirty="0" smtClean="0">
                <a:cs typeface="Times New Roman" charset="0"/>
              </a:rPr>
            </a:br>
            <a:r>
              <a:rPr lang="en-US" sz="2400" dirty="0" smtClean="0">
                <a:cs typeface="Times New Roman" charset="0"/>
              </a:rPr>
              <a:t>Teacher Evaluation Module: Domain Summaries</a:t>
            </a:r>
            <a:r>
              <a:rPr lang="en-US" sz="3200" dirty="0" smtClean="0">
                <a:cs typeface="Times New Roman" charset="0"/>
              </a:rPr>
              <a:t/>
            </a:r>
            <a:br>
              <a:rPr lang="en-US" sz="3200" dirty="0" smtClean="0">
                <a:cs typeface="Times New Roman" charset="0"/>
              </a:rPr>
            </a:br>
            <a:r>
              <a:rPr lang="en-US" sz="3200" dirty="0" smtClean="0">
                <a:cs typeface="Times New Roman" charset="0"/>
              </a:rPr>
              <a:t/>
            </a:r>
            <a:br>
              <a:rPr lang="en-US" sz="3200" dirty="0" smtClean="0">
                <a:cs typeface="Times New Roman" charset="0"/>
              </a:rPr>
            </a:br>
            <a:r>
              <a:rPr lang="en-US" sz="1800" i="1" u="sng" dirty="0" smtClean="0">
                <a:cs typeface="Times New Roman" charset="0"/>
              </a:rPr>
              <a:t/>
            </a:r>
            <a:br>
              <a:rPr lang="en-US" sz="1800" i="1" u="sng" dirty="0" smtClean="0">
                <a:cs typeface="Times New Roman" charset="0"/>
              </a:rPr>
            </a:br>
            <a:r>
              <a:rPr lang="en-US" sz="1800" i="1" u="sng" dirty="0" smtClean="0"/>
              <a:t/>
            </a:r>
            <a:br>
              <a:rPr lang="en-US" sz="1800" i="1" u="sng" dirty="0" smtClean="0"/>
            </a:br>
            <a:endParaRPr lang="en-US" sz="1800" i="1" u="sng" dirty="0" smtClean="0"/>
          </a:p>
        </p:txBody>
      </p:sp>
      <p:pic>
        <p:nvPicPr>
          <p:cNvPr id="20483" name="Picture 5"/>
          <p:cNvPicPr>
            <a:picLocks noChangeAspect="1" noChangeArrowheads="1"/>
          </p:cNvPicPr>
          <p:nvPr/>
        </p:nvPicPr>
        <p:blipFill>
          <a:blip r:embed="rId2" cstate="print"/>
          <a:srcRect/>
          <a:stretch>
            <a:fillRect/>
          </a:stretch>
        </p:blipFill>
        <p:spPr bwMode="auto">
          <a:xfrm>
            <a:off x="457200" y="457200"/>
            <a:ext cx="1543050" cy="682625"/>
          </a:xfrm>
          <a:prstGeom prst="rect">
            <a:avLst/>
          </a:prstGeom>
          <a:noFill/>
          <a:ln w="9525">
            <a:noFill/>
            <a:miter lim="800000"/>
            <a:headEnd/>
            <a:tailEnd/>
          </a:ln>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533400"/>
            <a:ext cx="3729138" cy="3762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2"/>
          <p:cNvSpPr txBox="1">
            <a:spLocks/>
          </p:cNvSpPr>
          <p:nvPr/>
        </p:nvSpPr>
        <p:spPr bwMode="auto">
          <a:xfrm>
            <a:off x="4912569" y="4170466"/>
            <a:ext cx="3657600" cy="42008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US" sz="1200" b="0" dirty="0" smtClean="0">
                <a:cs typeface="Times New Roman" charset="0"/>
              </a:rPr>
              <a:t/>
            </a:r>
            <a:br>
              <a:rPr lang="en-US" sz="1200" b="0" dirty="0" smtClean="0">
                <a:cs typeface="Times New Roman" charset="0"/>
              </a:rPr>
            </a:br>
            <a:r>
              <a:rPr lang="en-US" sz="1200" b="0" dirty="0" smtClean="0">
                <a:cs typeface="Times New Roman" charset="0"/>
              </a:rPr>
              <a:t/>
            </a:r>
            <a:br>
              <a:rPr lang="en-US" sz="1200" b="0" dirty="0" smtClean="0">
                <a:cs typeface="Times New Roman" charset="0"/>
              </a:rPr>
            </a:br>
            <a:r>
              <a:rPr lang="en-US" sz="1200" b="0" dirty="0" smtClean="0">
                <a:cs typeface="Times New Roman" charset="0"/>
              </a:rPr>
              <a:t/>
            </a:r>
            <a:br>
              <a:rPr lang="en-US" sz="1200" b="0" dirty="0" smtClean="0">
                <a:cs typeface="Times New Roman" charset="0"/>
              </a:rPr>
            </a:br>
            <a:r>
              <a:rPr lang="en-US" sz="1200" b="0" dirty="0" smtClean="0">
                <a:cs typeface="Times New Roman" charset="0"/>
              </a:rPr>
              <a:t>There are domain summaries available for the Observations and appraisals.</a:t>
            </a:r>
            <a:r>
              <a:rPr lang="en-US" sz="1200" b="0" i="1" u="sng" dirty="0" smtClean="0"/>
              <a:t/>
            </a:r>
            <a:br>
              <a:rPr lang="en-US" sz="1200" b="0" i="1" u="sng" dirty="0" smtClean="0"/>
            </a:br>
            <a:endParaRPr lang="en-US" sz="1200" b="0" i="1" u="sng" dirty="0" smtClean="0"/>
          </a:p>
        </p:txBody>
      </p:sp>
    </p:spTree>
    <p:extLst>
      <p:ext uri="{BB962C8B-B14F-4D97-AF65-F5344CB8AC3E}">
        <p14:creationId xmlns:p14="http://schemas.microsoft.com/office/powerpoint/2010/main" val="245515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561474" y="682625"/>
            <a:ext cx="8153400" cy="914400"/>
          </a:xfrm>
        </p:spPr>
        <p:txBody>
          <a:bodyPr/>
          <a:lstStyle/>
          <a:p>
            <a:r>
              <a:rPr lang="en-US" sz="3200" b="1" dirty="0" smtClean="0"/>
              <a:t/>
            </a:r>
            <a:br>
              <a:rPr lang="en-US" sz="3200" b="1" dirty="0" smtClean="0"/>
            </a:br>
            <a:r>
              <a:rPr lang="en-US" sz="2800" b="1" dirty="0" smtClean="0"/>
              <a:t>Component I:  Administrator Appraisal</a:t>
            </a:r>
          </a:p>
        </p:txBody>
      </p:sp>
      <p:sp>
        <p:nvSpPr>
          <p:cNvPr id="22531" name="Content Placeholder 2"/>
          <p:cNvSpPr>
            <a:spLocks noGrp="1"/>
          </p:cNvSpPr>
          <p:nvPr>
            <p:ph idx="1"/>
          </p:nvPr>
        </p:nvSpPr>
        <p:spPr>
          <a:xfrm>
            <a:off x="1304925" y="1981200"/>
            <a:ext cx="6781800" cy="4876800"/>
          </a:xfrm>
        </p:spPr>
        <p:txBody>
          <a:bodyPr/>
          <a:lstStyle/>
          <a:p>
            <a:pPr>
              <a:buFont typeface="Arial" charset="0"/>
              <a:buNone/>
            </a:pPr>
            <a:r>
              <a:rPr lang="en-US" sz="2400" b="1" dirty="0" smtClean="0"/>
              <a:t>Administrative Appraisal consists of the following:</a:t>
            </a:r>
            <a:br>
              <a:rPr lang="en-US" sz="2400" b="1" dirty="0" smtClean="0"/>
            </a:br>
            <a:endParaRPr lang="en-US" sz="1200" b="1" dirty="0" smtClean="0"/>
          </a:p>
          <a:p>
            <a:pPr>
              <a:buFont typeface="Arial" panose="020B0604020202020204" pitchFamily="34" charset="0"/>
              <a:buChar char="•"/>
            </a:pPr>
            <a:r>
              <a:rPr lang="en-US" sz="2200" b="1" dirty="0" smtClean="0"/>
              <a:t>Professional Development Plan</a:t>
            </a:r>
            <a:r>
              <a:rPr lang="en-US" sz="2200" dirty="0" smtClean="0"/>
              <a:t> (PDP)</a:t>
            </a:r>
          </a:p>
          <a:p>
            <a:pPr>
              <a:spcBef>
                <a:spcPct val="0"/>
              </a:spcBef>
              <a:buFont typeface="Arial" charset="0"/>
              <a:buNone/>
            </a:pPr>
            <a:endParaRPr lang="en-US" sz="1200" dirty="0" smtClean="0"/>
          </a:p>
          <a:p>
            <a:pPr>
              <a:spcBef>
                <a:spcPct val="0"/>
              </a:spcBef>
            </a:pPr>
            <a:r>
              <a:rPr lang="en-US" sz="2200" b="1" dirty="0" smtClean="0"/>
              <a:t>Observations</a:t>
            </a:r>
          </a:p>
          <a:p>
            <a:pPr marL="1082675" lvl="2" indent="-450850">
              <a:spcBef>
                <a:spcPct val="0"/>
              </a:spcBef>
              <a:buFont typeface="Wingdings" charset="2"/>
              <a:buChar char="ü"/>
            </a:pPr>
            <a:r>
              <a:rPr lang="en-US" sz="1800" dirty="0" smtClean="0"/>
              <a:t>Informal</a:t>
            </a:r>
          </a:p>
          <a:p>
            <a:pPr marL="1082675" lvl="2" indent="-450850">
              <a:spcBef>
                <a:spcPct val="0"/>
              </a:spcBef>
              <a:buFont typeface="Wingdings" charset="2"/>
              <a:buChar char="ü"/>
            </a:pPr>
            <a:r>
              <a:rPr lang="en-US" sz="1800" dirty="0" smtClean="0"/>
              <a:t>Formal (two observations)</a:t>
            </a:r>
          </a:p>
          <a:p>
            <a:pPr marL="1082675" lvl="2" indent="-450850">
              <a:spcBef>
                <a:spcPct val="0"/>
              </a:spcBef>
              <a:buFont typeface="Wingdings" charset="2"/>
              <a:buNone/>
            </a:pPr>
            <a:endParaRPr lang="en-US" sz="1800" dirty="0" smtClean="0"/>
          </a:p>
          <a:p>
            <a:pPr>
              <a:spcBef>
                <a:spcPct val="0"/>
              </a:spcBef>
            </a:pPr>
            <a:r>
              <a:rPr lang="en-US" sz="2200" b="1" dirty="0" smtClean="0"/>
              <a:t>Administrator Feedback</a:t>
            </a:r>
          </a:p>
          <a:p>
            <a:pPr>
              <a:spcBef>
                <a:spcPct val="0"/>
              </a:spcBef>
            </a:pPr>
            <a:endParaRPr lang="en-US" sz="2200" dirty="0" smtClean="0"/>
          </a:p>
          <a:p>
            <a:pPr>
              <a:spcBef>
                <a:spcPct val="0"/>
              </a:spcBef>
            </a:pPr>
            <a:r>
              <a:rPr lang="en-US" sz="2200" b="1" dirty="0" smtClean="0"/>
              <a:t>Formal Administrator Appraisal</a:t>
            </a:r>
          </a:p>
          <a:p>
            <a:pPr marL="1082675" lvl="2" indent="-450850">
              <a:spcBef>
                <a:spcPct val="0"/>
              </a:spcBef>
              <a:buFont typeface="Wingdings" charset="2"/>
              <a:buChar char="ü"/>
            </a:pPr>
            <a:r>
              <a:rPr lang="en-US" sz="1800" dirty="0" smtClean="0"/>
              <a:t>Annually for all teachers</a:t>
            </a:r>
          </a:p>
          <a:p>
            <a:pPr marL="1082675" lvl="2" indent="-450850">
              <a:spcBef>
                <a:spcPct val="0"/>
              </a:spcBef>
              <a:buFont typeface="Wingdings" charset="2"/>
              <a:buChar char="ü"/>
            </a:pPr>
            <a:r>
              <a:rPr lang="en-US" sz="1800" dirty="0" smtClean="0"/>
              <a:t>Twice annually for newly hired teachers</a:t>
            </a:r>
          </a:p>
          <a:p>
            <a:endParaRPr lang="en-US" sz="1800" dirty="0" smtClean="0"/>
          </a:p>
        </p:txBody>
      </p:sp>
      <p:pic>
        <p:nvPicPr>
          <p:cNvPr id="22532" name="Picture 5"/>
          <p:cNvPicPr>
            <a:picLocks noChangeAspect="1" noChangeArrowheads="1"/>
          </p:cNvPicPr>
          <p:nvPr/>
        </p:nvPicPr>
        <p:blipFill>
          <a:blip r:embed="rId2" cstate="print"/>
          <a:srcRect/>
          <a:stretch>
            <a:fillRect/>
          </a:stretch>
        </p:blipFill>
        <p:spPr bwMode="auto">
          <a:xfrm>
            <a:off x="533400" y="457200"/>
            <a:ext cx="1543050" cy="682625"/>
          </a:xfrm>
          <a:prstGeom prst="rect">
            <a:avLst/>
          </a:prstGeom>
          <a:noFill/>
          <a:ln w="9525">
            <a:noFill/>
            <a:miter lim="800000"/>
            <a:headEnd/>
            <a:tailEnd/>
          </a:ln>
        </p:spPr>
      </p:pic>
      <p:sp>
        <p:nvSpPr>
          <p:cNvPr id="22533" name="Slide Number Placeholder 4"/>
          <p:cNvSpPr>
            <a:spLocks noGrp="1"/>
          </p:cNvSpPr>
          <p:nvPr>
            <p:ph type="sldNum" sz="quarter" idx="12"/>
          </p:nvPr>
        </p:nvSpPr>
        <p:spPr bwMode="auto">
          <a:noFill/>
          <a:ln>
            <a:miter lim="800000"/>
            <a:headEnd/>
            <a:tailEnd/>
          </a:ln>
        </p:spPr>
        <p:txBody>
          <a:bodyPr/>
          <a:lstStyle/>
          <a:p>
            <a:fld id="{742D4E47-56B3-482F-9039-2135BE71059E}" type="slidenum">
              <a:rPr lang="en-US"/>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381000" y="1905000"/>
            <a:ext cx="8153400" cy="6066276"/>
          </a:xfrm>
          <a:prstGeom prst="rect">
            <a:avLst/>
          </a:prstGeom>
          <a:noFill/>
          <a:ln w="9525">
            <a:noFill/>
            <a:miter lim="800000"/>
            <a:headEnd/>
            <a:tailEnd/>
          </a:ln>
        </p:spPr>
        <p:txBody>
          <a:bodyPr>
            <a:spAutoFit/>
          </a:bodyPr>
          <a:lstStyle/>
          <a:p>
            <a:pPr marL="60325" algn="l" eaLnBrk="1" hangingPunct="1">
              <a:spcBef>
                <a:spcPct val="50000"/>
              </a:spcBef>
              <a:tabLst>
                <a:tab pos="682625" algn="l"/>
              </a:tabLst>
            </a:pPr>
            <a:r>
              <a:rPr lang="en-US" sz="2000" dirty="0">
                <a:latin typeface="Arial" charset="0"/>
              </a:rPr>
              <a:t>The Professional Development Plan (PDP</a:t>
            </a:r>
            <a:r>
              <a:rPr lang="en-US" sz="2000" dirty="0" smtClean="0">
                <a:latin typeface="Arial" charset="0"/>
              </a:rPr>
              <a:t>)</a:t>
            </a:r>
            <a:r>
              <a:rPr lang="en-US" sz="2400" b="0" dirty="0" smtClean="0">
                <a:latin typeface="Arial" charset="0"/>
              </a:rPr>
              <a:t>:</a:t>
            </a:r>
            <a:endParaRPr lang="en-US" sz="2400" b="0" dirty="0">
              <a:latin typeface="Arial" charset="0"/>
            </a:endParaRPr>
          </a:p>
          <a:p>
            <a:pPr marL="60325" algn="l" eaLnBrk="1" hangingPunct="1">
              <a:tabLst>
                <a:tab pos="682625" algn="l"/>
              </a:tabLst>
            </a:pPr>
            <a:endParaRPr lang="en-US" sz="400" b="0" dirty="0">
              <a:latin typeface="Arial" charset="0"/>
            </a:endParaRPr>
          </a:p>
          <a:p>
            <a:pPr marL="690563" lvl="2" indent="-233363" algn="l" eaLnBrk="1" hangingPunct="1">
              <a:spcBef>
                <a:spcPct val="50000"/>
              </a:spcBef>
              <a:buFont typeface="Arial" charset="0"/>
              <a:buChar char="•"/>
            </a:pPr>
            <a:r>
              <a:rPr lang="en-US" sz="2200" b="0" dirty="0" smtClean="0">
                <a:latin typeface="Arial" charset="0"/>
              </a:rPr>
              <a:t>Must be aligned to the teacher’s most recent evaluation results.</a:t>
            </a:r>
          </a:p>
          <a:p>
            <a:pPr marL="690563" lvl="2" indent="-233363" algn="l" eaLnBrk="1" hangingPunct="1">
              <a:spcBef>
                <a:spcPct val="50000"/>
              </a:spcBef>
              <a:buFont typeface="Arial" charset="0"/>
              <a:buChar char="•"/>
            </a:pPr>
            <a:r>
              <a:rPr lang="en-US" sz="2200" b="0" dirty="0">
                <a:latin typeface="Arial" panose="020B0604020202020204" pitchFamily="34" charset="0"/>
                <a:cs typeface="Arial" panose="020B0604020202020204" pitchFamily="34" charset="0"/>
              </a:rPr>
              <a:t>Objectives, activities and outcomes must be specific and measurable</a:t>
            </a:r>
            <a:r>
              <a:rPr lang="en-US" sz="2200" b="0" dirty="0" smtClean="0">
                <a:latin typeface="Arial" panose="020B0604020202020204" pitchFamily="34" charset="0"/>
                <a:cs typeface="Arial" panose="020B0604020202020204" pitchFamily="34" charset="0"/>
              </a:rPr>
              <a:t>.</a:t>
            </a:r>
          </a:p>
          <a:p>
            <a:pPr marL="690563" lvl="2" indent="-233363" algn="l" eaLnBrk="1" hangingPunct="1">
              <a:spcBef>
                <a:spcPct val="50000"/>
              </a:spcBef>
              <a:buFont typeface="Arial" charset="0"/>
              <a:buChar char="•"/>
              <a:tabLst>
                <a:tab pos="2341563" algn="l"/>
              </a:tabLst>
            </a:pPr>
            <a:r>
              <a:rPr lang="en-US" sz="2200" b="0" dirty="0" smtClean="0">
                <a:latin typeface="Arial" panose="020B0604020202020204" pitchFamily="34" charset="0"/>
                <a:cs typeface="Arial" panose="020B0604020202020204" pitchFamily="34" charset="0"/>
              </a:rPr>
              <a:t>Timeline: Online </a:t>
            </a:r>
            <a:r>
              <a:rPr lang="en-US" sz="2200" b="0" dirty="0">
                <a:latin typeface="Arial" panose="020B0604020202020204" pitchFamily="34" charset="0"/>
                <a:cs typeface="Arial" panose="020B0604020202020204" pitchFamily="34" charset="0"/>
              </a:rPr>
              <a:t>PDPs must be completed by </a:t>
            </a:r>
            <a:br>
              <a:rPr lang="en-US" sz="2200" b="0" dirty="0">
                <a:latin typeface="Arial" panose="020B0604020202020204" pitchFamily="34" charset="0"/>
                <a:cs typeface="Arial" panose="020B0604020202020204" pitchFamily="34" charset="0"/>
              </a:rPr>
            </a:br>
            <a:r>
              <a:rPr lang="en-US" sz="2200" b="0" dirty="0" smtClean="0">
                <a:latin typeface="Arial" panose="020B0604020202020204" pitchFamily="34" charset="0"/>
                <a:cs typeface="Arial" panose="020B0604020202020204" pitchFamily="34" charset="0"/>
              </a:rPr>
              <a:t>	</a:t>
            </a:r>
            <a:r>
              <a:rPr lang="en-US" sz="2200" b="0" u="sng" dirty="0" smtClean="0">
                <a:latin typeface="Arial" panose="020B0604020202020204" pitchFamily="34" charset="0"/>
                <a:cs typeface="Arial" panose="020B0604020202020204" pitchFamily="34" charset="0"/>
              </a:rPr>
              <a:t>Friday</a:t>
            </a:r>
            <a:r>
              <a:rPr lang="en-US" sz="2200" b="0" u="sng" dirty="0">
                <a:latin typeface="Arial" panose="020B0604020202020204" pitchFamily="34" charset="0"/>
                <a:cs typeface="Arial" panose="020B0604020202020204" pitchFamily="34" charset="0"/>
              </a:rPr>
              <a:t>, September 26, 2014</a:t>
            </a:r>
            <a:r>
              <a:rPr lang="en-US" sz="2200" b="0" dirty="0">
                <a:latin typeface="Arial" panose="020B0604020202020204" pitchFamily="34" charset="0"/>
                <a:cs typeface="Arial" panose="020B0604020202020204" pitchFamily="34" charset="0"/>
              </a:rPr>
              <a:t>.</a:t>
            </a:r>
          </a:p>
          <a:p>
            <a:pPr eaLnBrk="1" hangingPunct="1"/>
            <a:r>
              <a:rPr lang="en-US" sz="2200" b="0" dirty="0">
                <a:latin typeface="Arial" panose="020B0604020202020204" pitchFamily="34" charset="0"/>
                <a:cs typeface="Arial" panose="020B0604020202020204" pitchFamily="34" charset="0"/>
              </a:rPr>
              <a:t>                   </a:t>
            </a:r>
            <a:r>
              <a:rPr lang="en-US" sz="2200" b="0" dirty="0" smtClean="0">
                <a:latin typeface="Arial" panose="020B0604020202020204" pitchFamily="34" charset="0"/>
                <a:cs typeface="Arial" panose="020B0604020202020204" pitchFamily="34" charset="0"/>
              </a:rPr>
              <a:t>(</a:t>
            </a:r>
            <a:r>
              <a:rPr lang="en-US" sz="2200" b="0" dirty="0">
                <a:latin typeface="Arial" panose="020B0604020202020204" pitchFamily="34" charset="0"/>
                <a:cs typeface="Arial" panose="020B0604020202020204" pitchFamily="34" charset="0"/>
              </a:rPr>
              <a:t>or 30 school days from date of hiring)</a:t>
            </a:r>
          </a:p>
          <a:p>
            <a:pPr marL="1147763" lvl="2" indent="-233363" algn="l" eaLnBrk="1" hangingPunct="1">
              <a:spcBef>
                <a:spcPct val="50000"/>
              </a:spcBef>
              <a:buFont typeface="Arial" charset="0"/>
              <a:buChar char="•"/>
            </a:pPr>
            <a:endParaRPr lang="en-US" sz="2000" dirty="0"/>
          </a:p>
          <a:p>
            <a:pPr marL="1147763" lvl="2" indent="-233363" algn="l" eaLnBrk="1" hangingPunct="1">
              <a:spcBef>
                <a:spcPct val="50000"/>
              </a:spcBef>
              <a:buFont typeface="Arial" charset="0"/>
              <a:buChar char="•"/>
            </a:pPr>
            <a:endParaRPr lang="en-US" sz="2000" b="0" dirty="0" smtClean="0">
              <a:latin typeface="Arial" charset="0"/>
            </a:endParaRPr>
          </a:p>
          <a:p>
            <a:pPr marL="1147763" lvl="2" indent="-233363" algn="l" eaLnBrk="1" hangingPunct="1">
              <a:spcBef>
                <a:spcPct val="50000"/>
              </a:spcBef>
              <a:buFont typeface="Arial" charset="0"/>
              <a:buChar char="•"/>
            </a:pPr>
            <a:endParaRPr lang="en-US" sz="2000" b="0" dirty="0">
              <a:latin typeface="Arial" charset="0"/>
            </a:endParaRPr>
          </a:p>
          <a:p>
            <a:pPr marL="60325" algn="l" eaLnBrk="1" hangingPunct="1">
              <a:spcBef>
                <a:spcPct val="50000"/>
              </a:spcBef>
              <a:buFont typeface="Arial" charset="0"/>
              <a:buNone/>
              <a:tabLst>
                <a:tab pos="682625" algn="l"/>
              </a:tabLst>
            </a:pPr>
            <a:endParaRPr lang="en-US" sz="1000" b="0" dirty="0">
              <a:latin typeface="Arial" charset="0"/>
            </a:endParaRPr>
          </a:p>
          <a:p>
            <a:pPr marL="60325" eaLnBrk="1" hangingPunct="1">
              <a:lnSpc>
                <a:spcPct val="90000"/>
              </a:lnSpc>
              <a:spcBef>
                <a:spcPct val="20000"/>
              </a:spcBef>
              <a:buFont typeface="Arial" charset="0"/>
              <a:buNone/>
              <a:tabLst>
                <a:tab pos="682625" algn="l"/>
              </a:tabLst>
            </a:pPr>
            <a:endParaRPr lang="en-US" sz="2000" i="1" dirty="0" smtClean="0">
              <a:latin typeface="Times New Roman" charset="0"/>
            </a:endParaRPr>
          </a:p>
          <a:p>
            <a:pPr marL="60325" eaLnBrk="1" hangingPunct="1">
              <a:lnSpc>
                <a:spcPct val="90000"/>
              </a:lnSpc>
              <a:spcBef>
                <a:spcPct val="20000"/>
              </a:spcBef>
              <a:buFont typeface="Arial" charset="0"/>
              <a:buNone/>
              <a:tabLst>
                <a:tab pos="682625" algn="l"/>
              </a:tabLst>
            </a:pPr>
            <a:endParaRPr lang="en-US" sz="800" i="1" dirty="0" smtClean="0">
              <a:latin typeface="Times New Roman" charset="0"/>
            </a:endParaRPr>
          </a:p>
          <a:p>
            <a:pPr marL="60325" eaLnBrk="1" hangingPunct="1">
              <a:lnSpc>
                <a:spcPct val="90000"/>
              </a:lnSpc>
              <a:spcBef>
                <a:spcPct val="20000"/>
              </a:spcBef>
              <a:buFont typeface="Arial" charset="0"/>
              <a:buNone/>
              <a:tabLst>
                <a:tab pos="682625" algn="l"/>
              </a:tabLst>
            </a:pPr>
            <a:endParaRPr lang="en-US" sz="800" i="1" dirty="0">
              <a:latin typeface="Times New Roman" charset="0"/>
            </a:endParaRPr>
          </a:p>
          <a:p>
            <a:pPr marL="60325" eaLnBrk="1" hangingPunct="1">
              <a:lnSpc>
                <a:spcPct val="90000"/>
              </a:lnSpc>
              <a:spcBef>
                <a:spcPct val="20000"/>
              </a:spcBef>
              <a:buFont typeface="Arial" charset="0"/>
              <a:buNone/>
              <a:tabLst>
                <a:tab pos="682625" algn="l"/>
              </a:tabLst>
            </a:pPr>
            <a:endParaRPr lang="en-US" sz="800" i="1" dirty="0">
              <a:latin typeface="Times New Roman" charset="0"/>
            </a:endParaRPr>
          </a:p>
          <a:p>
            <a:pPr marL="60325" eaLnBrk="1" hangingPunct="1">
              <a:lnSpc>
                <a:spcPct val="90000"/>
              </a:lnSpc>
              <a:spcBef>
                <a:spcPct val="20000"/>
              </a:spcBef>
              <a:buFont typeface="Arial" charset="0"/>
              <a:buNone/>
              <a:tabLst>
                <a:tab pos="682625" algn="l"/>
              </a:tabLst>
            </a:pPr>
            <a:r>
              <a:rPr lang="en-US" sz="1800" b="0" i="1" dirty="0" smtClean="0"/>
              <a:t>                                                     Teacher Evaluation </a:t>
            </a:r>
            <a:r>
              <a:rPr lang="en-US" sz="1800" b="0" dirty="0" smtClean="0"/>
              <a:t>by </a:t>
            </a:r>
            <a:r>
              <a:rPr lang="en-US" sz="1800" b="0" dirty="0"/>
              <a:t>Danielson and </a:t>
            </a:r>
            <a:r>
              <a:rPr lang="en-US" sz="1800" b="0" dirty="0" err="1"/>
              <a:t>McGreal</a:t>
            </a:r>
            <a:endParaRPr lang="en-US" sz="1600" dirty="0">
              <a:latin typeface="Arial" charset="0"/>
            </a:endParaRPr>
          </a:p>
        </p:txBody>
      </p:sp>
      <p:sp>
        <p:nvSpPr>
          <p:cNvPr id="23555" name="Title 1"/>
          <p:cNvSpPr>
            <a:spLocks/>
          </p:cNvSpPr>
          <p:nvPr/>
        </p:nvSpPr>
        <p:spPr bwMode="auto">
          <a:xfrm>
            <a:off x="533400" y="1066800"/>
            <a:ext cx="8153400" cy="609600"/>
          </a:xfrm>
          <a:prstGeom prst="rect">
            <a:avLst/>
          </a:prstGeom>
          <a:noFill/>
          <a:ln w="9525">
            <a:noFill/>
            <a:miter lim="800000"/>
            <a:headEnd/>
            <a:tailEnd/>
          </a:ln>
        </p:spPr>
        <p:txBody>
          <a:bodyPr anchor="ctr"/>
          <a:lstStyle/>
          <a:p>
            <a:pPr algn="l"/>
            <a:r>
              <a:rPr lang="en-US" sz="2400" dirty="0"/>
              <a:t>                     Component I:  Administrator Appraisal   </a:t>
            </a:r>
            <a:r>
              <a:rPr lang="en-US" sz="2000" i="1" dirty="0"/>
              <a:t>(continued)</a:t>
            </a:r>
            <a:br>
              <a:rPr lang="en-US" sz="2000" i="1" dirty="0"/>
            </a:br>
            <a:endParaRPr lang="en-US" sz="2000" i="1" dirty="0"/>
          </a:p>
        </p:txBody>
      </p:sp>
      <p:pic>
        <p:nvPicPr>
          <p:cNvPr id="23557" name="Picture 5"/>
          <p:cNvPicPr>
            <a:picLocks noChangeAspect="1" noChangeArrowheads="1"/>
          </p:cNvPicPr>
          <p:nvPr/>
        </p:nvPicPr>
        <p:blipFill>
          <a:blip r:embed="rId3" cstate="print"/>
          <a:srcRect/>
          <a:stretch>
            <a:fillRect/>
          </a:stretch>
        </p:blipFill>
        <p:spPr bwMode="auto">
          <a:xfrm>
            <a:off x="457200" y="533400"/>
            <a:ext cx="1543050" cy="682625"/>
          </a:xfrm>
          <a:prstGeom prst="rect">
            <a:avLst/>
          </a:prstGeom>
          <a:noFill/>
          <a:ln w="9525">
            <a:noFill/>
            <a:miter lim="800000"/>
            <a:headEnd/>
            <a:tailEnd/>
          </a:ln>
        </p:spPr>
      </p:pic>
      <p:sp>
        <p:nvSpPr>
          <p:cNvPr id="23558" name="Slide Number Placeholder 5"/>
          <p:cNvSpPr>
            <a:spLocks noGrp="1"/>
          </p:cNvSpPr>
          <p:nvPr>
            <p:ph type="sldNum" sz="quarter" idx="12"/>
          </p:nvPr>
        </p:nvSpPr>
        <p:spPr bwMode="auto">
          <a:noFill/>
          <a:ln>
            <a:miter lim="800000"/>
            <a:headEnd/>
            <a:tailEnd/>
          </a:ln>
        </p:spPr>
        <p:txBody>
          <a:bodyPr/>
          <a:lstStyle/>
          <a:p>
            <a:fld id="{CD611CFC-819D-4EBF-81DF-3CC9B58D37B1}"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5"/>
          <p:cNvPicPr>
            <a:picLocks noChangeAspect="1" noChangeArrowheads="1"/>
          </p:cNvPicPr>
          <p:nvPr/>
        </p:nvPicPr>
        <p:blipFill>
          <a:blip r:embed="rId2" cstate="print"/>
          <a:srcRect/>
          <a:stretch>
            <a:fillRect/>
          </a:stretch>
        </p:blipFill>
        <p:spPr bwMode="auto">
          <a:xfrm>
            <a:off x="457200" y="609600"/>
            <a:ext cx="1543050" cy="682625"/>
          </a:xfrm>
          <a:prstGeom prst="rect">
            <a:avLst/>
          </a:prstGeom>
          <a:noFill/>
          <a:ln w="9525">
            <a:noFill/>
            <a:miter lim="800000"/>
            <a:headEnd/>
            <a:tailEnd/>
          </a:ln>
        </p:spPr>
      </p:pic>
      <p:sp>
        <p:nvSpPr>
          <p:cNvPr id="25603" name="Slide Number Placeholder 4"/>
          <p:cNvSpPr>
            <a:spLocks noGrp="1"/>
          </p:cNvSpPr>
          <p:nvPr>
            <p:ph type="sldNum" sz="quarter" idx="12"/>
          </p:nvPr>
        </p:nvSpPr>
        <p:spPr bwMode="auto">
          <a:noFill/>
          <a:ln>
            <a:miter lim="800000"/>
            <a:headEnd/>
            <a:tailEnd/>
          </a:ln>
        </p:spPr>
        <p:txBody>
          <a:bodyPr/>
          <a:lstStyle/>
          <a:p>
            <a:fld id="{3604F3D4-601F-4946-B895-3ABE2F7861D3}" type="slidenum">
              <a:rPr lang="en-US"/>
              <a:pPr/>
              <a:t>8</a:t>
            </a:fld>
            <a:endParaRPr lang="en-US"/>
          </a:p>
        </p:txBody>
      </p:sp>
      <p:sp>
        <p:nvSpPr>
          <p:cNvPr id="25605" name="TextBox 7"/>
          <p:cNvSpPr txBox="1">
            <a:spLocks noChangeArrowheads="1"/>
          </p:cNvSpPr>
          <p:nvPr/>
        </p:nvSpPr>
        <p:spPr bwMode="auto">
          <a:xfrm>
            <a:off x="1524000" y="685800"/>
            <a:ext cx="6096000" cy="646113"/>
          </a:xfrm>
          <a:prstGeom prst="rect">
            <a:avLst/>
          </a:prstGeom>
          <a:noFill/>
          <a:ln w="9525">
            <a:noFill/>
            <a:miter lim="800000"/>
            <a:headEnd/>
            <a:tailEnd/>
          </a:ln>
        </p:spPr>
        <p:txBody>
          <a:bodyPr>
            <a:spAutoFit/>
          </a:bodyPr>
          <a:lstStyle/>
          <a:p>
            <a:r>
              <a:rPr lang="en-US" sz="1800" dirty="0"/>
              <a:t>Component I:  Administrator Appraisal   </a:t>
            </a:r>
            <a:r>
              <a:rPr lang="en-US" sz="1800" i="1" dirty="0"/>
              <a:t>(continued</a:t>
            </a:r>
            <a:r>
              <a:rPr lang="en-US" sz="1800" i="1" dirty="0" smtClean="0"/>
              <a:t>)</a:t>
            </a:r>
            <a:endParaRPr lang="en-US" sz="1800" i="1" dirty="0"/>
          </a:p>
          <a:p>
            <a:r>
              <a:rPr lang="en-US" sz="1800" i="1" dirty="0"/>
              <a:t>ACIIS Appraisal Module – Professional Development Plan</a:t>
            </a:r>
            <a:endParaRPr lang="en-US" sz="18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4365" y="1331912"/>
            <a:ext cx="3945735" cy="4992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514350" y="1752600"/>
            <a:ext cx="3143250" cy="1077218"/>
          </a:xfrm>
          <a:prstGeom prst="rect">
            <a:avLst/>
          </a:prstGeom>
          <a:noFill/>
        </p:spPr>
        <p:txBody>
          <a:bodyPr wrap="square" rtlCol="0">
            <a:spAutoFit/>
          </a:bodyPr>
          <a:lstStyle/>
          <a:p>
            <a:pPr algn="l"/>
            <a:r>
              <a:rPr lang="en-US" sz="1600" b="0" dirty="0" smtClean="0"/>
              <a:t>FCAT data will not be posted for the</a:t>
            </a:r>
            <a:br>
              <a:rPr lang="en-US" sz="1600" b="0" dirty="0" smtClean="0"/>
            </a:br>
            <a:r>
              <a:rPr lang="en-US" sz="1600" b="0" dirty="0" smtClean="0"/>
              <a:t>2014-2015 School Year, since the state is transitioning to a new state assessment and set of standards.</a:t>
            </a:r>
            <a:endParaRPr lang="en-US" sz="1600" b="0" dirty="0"/>
          </a:p>
        </p:txBody>
      </p:sp>
    </p:spTree>
    <p:extLst>
      <p:ext uri="{BB962C8B-B14F-4D97-AF65-F5344CB8AC3E}">
        <p14:creationId xmlns:p14="http://schemas.microsoft.com/office/powerpoint/2010/main" val="349967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type="body" idx="1"/>
          </p:nvPr>
        </p:nvSpPr>
        <p:spPr>
          <a:xfrm>
            <a:off x="381000" y="1798638"/>
            <a:ext cx="8231188" cy="5059362"/>
          </a:xfrm>
        </p:spPr>
        <p:txBody>
          <a:bodyPr/>
          <a:lstStyle/>
          <a:p>
            <a:pPr eaLnBrk="1" hangingPunct="1">
              <a:buFont typeface="Arial" charset="0"/>
              <a:buNone/>
            </a:pPr>
            <a:r>
              <a:rPr lang="en-US" sz="2400" b="1" dirty="0" smtClean="0"/>
              <a:t>  Informal Classroom Observations</a:t>
            </a:r>
          </a:p>
          <a:p>
            <a:pPr eaLnBrk="1" hangingPunct="1">
              <a:buFont typeface="Arial" charset="0"/>
              <a:buNone/>
            </a:pPr>
            <a:endParaRPr lang="en-US" sz="1400" dirty="0" smtClean="0"/>
          </a:p>
          <a:p>
            <a:pPr marL="519113" lvl="1" indent="-342900" eaLnBrk="1" hangingPunct="1"/>
            <a:r>
              <a:rPr lang="en-US" sz="2400" dirty="0" smtClean="0">
                <a:cs typeface="Times New Roman" charset="0"/>
              </a:rPr>
              <a:t>Informal observations are not formally scheduled observations and may occur throughout the school year. </a:t>
            </a:r>
          </a:p>
          <a:p>
            <a:pPr marL="519113" lvl="1" indent="-342900" eaLnBrk="1" hangingPunct="1"/>
            <a:endParaRPr lang="en-US" sz="2000" dirty="0" smtClean="0">
              <a:cs typeface="Times New Roman" charset="0"/>
            </a:endParaRPr>
          </a:p>
          <a:p>
            <a:pPr marL="519113" lvl="1" indent="-342900" eaLnBrk="1" hangingPunct="1"/>
            <a:r>
              <a:rPr lang="en-US" sz="2400" dirty="0" smtClean="0">
                <a:cs typeface="Times New Roman" charset="0"/>
              </a:rPr>
              <a:t>Informal observations are a “snapshot” of classroom practices. </a:t>
            </a:r>
          </a:p>
          <a:p>
            <a:pPr marL="519113" lvl="1" indent="-342900" eaLnBrk="1" hangingPunct="1"/>
            <a:endParaRPr lang="en-US" sz="2000" dirty="0" smtClean="0">
              <a:cs typeface="Times New Roman" charset="0"/>
            </a:endParaRPr>
          </a:p>
          <a:p>
            <a:pPr marL="519113" lvl="1" indent="-342900" eaLnBrk="1" hangingPunct="1"/>
            <a:r>
              <a:rPr lang="en-US" sz="2400" dirty="0" smtClean="0">
                <a:cs typeface="Times New Roman" charset="0"/>
              </a:rPr>
              <a:t>Feedback from the classroom snapshot will be shared with the teacher through the ACIIS </a:t>
            </a:r>
            <a:r>
              <a:rPr lang="en-US" sz="2400" smtClean="0">
                <a:cs typeface="Times New Roman" charset="0"/>
              </a:rPr>
              <a:t>Appraisal Module.</a:t>
            </a:r>
            <a:endParaRPr lang="en-US" sz="2400" dirty="0" smtClean="0">
              <a:cs typeface="Times New Roman" charset="0"/>
            </a:endParaRPr>
          </a:p>
        </p:txBody>
      </p:sp>
      <p:pic>
        <p:nvPicPr>
          <p:cNvPr id="27651" name="Picture 5"/>
          <p:cNvPicPr>
            <a:picLocks noChangeAspect="1" noChangeArrowheads="1"/>
          </p:cNvPicPr>
          <p:nvPr/>
        </p:nvPicPr>
        <p:blipFill>
          <a:blip r:embed="rId2" cstate="print"/>
          <a:srcRect/>
          <a:stretch>
            <a:fillRect/>
          </a:stretch>
        </p:blipFill>
        <p:spPr bwMode="auto">
          <a:xfrm>
            <a:off x="533400" y="609600"/>
            <a:ext cx="1543050" cy="682625"/>
          </a:xfrm>
          <a:prstGeom prst="rect">
            <a:avLst/>
          </a:prstGeom>
          <a:noFill/>
          <a:ln w="9525">
            <a:noFill/>
            <a:miter lim="800000"/>
            <a:headEnd/>
            <a:tailEnd/>
          </a:ln>
        </p:spPr>
      </p:pic>
      <p:sp>
        <p:nvSpPr>
          <p:cNvPr id="27652" name="Slide Number Placeholder 4"/>
          <p:cNvSpPr>
            <a:spLocks noGrp="1"/>
          </p:cNvSpPr>
          <p:nvPr>
            <p:ph type="sldNum" sz="quarter" idx="12"/>
          </p:nvPr>
        </p:nvSpPr>
        <p:spPr bwMode="auto">
          <a:noFill/>
          <a:ln>
            <a:miter lim="800000"/>
            <a:headEnd/>
            <a:tailEnd/>
          </a:ln>
        </p:spPr>
        <p:txBody>
          <a:bodyPr/>
          <a:lstStyle/>
          <a:p>
            <a:fld id="{AD6325A1-C74D-4A89-9C34-FC0D0E6B4451}" type="slidenum">
              <a:rPr lang="en-US"/>
              <a:pPr/>
              <a:t>9</a:t>
            </a:fld>
            <a:endParaRPr lang="en-US"/>
          </a:p>
        </p:txBody>
      </p:sp>
      <p:sp>
        <p:nvSpPr>
          <p:cNvPr id="27653" name="Title 1"/>
          <p:cNvSpPr>
            <a:spLocks/>
          </p:cNvSpPr>
          <p:nvPr/>
        </p:nvSpPr>
        <p:spPr bwMode="auto">
          <a:xfrm>
            <a:off x="593558" y="950912"/>
            <a:ext cx="8153400" cy="609600"/>
          </a:xfrm>
          <a:prstGeom prst="rect">
            <a:avLst/>
          </a:prstGeom>
          <a:noFill/>
          <a:ln w="9525">
            <a:noFill/>
            <a:miter lim="800000"/>
            <a:headEnd/>
            <a:tailEnd/>
          </a:ln>
        </p:spPr>
        <p:txBody>
          <a:bodyPr anchor="ctr"/>
          <a:lstStyle/>
          <a:p>
            <a:pPr algn="l"/>
            <a:r>
              <a:rPr lang="en-US" sz="2400" dirty="0"/>
              <a:t>                      Component I:  Administrator Appraisal   </a:t>
            </a:r>
            <a:r>
              <a:rPr lang="en-US" sz="2000" i="1" dirty="0"/>
              <a:t>(continued)</a:t>
            </a:r>
          </a:p>
          <a:p>
            <a:pPr algn="l"/>
            <a:r>
              <a:rPr lang="en-US" sz="2400" dirty="0"/>
              <a:t>                                                 Observation </a:t>
            </a:r>
            <a:r>
              <a:rPr lang="en-US" sz="2200" dirty="0"/>
              <a:t>Feedback</a:t>
            </a:r>
            <a:r>
              <a:rPr lang="en-US" sz="2400" dirty="0"/>
              <a:t> </a:t>
            </a:r>
            <a:r>
              <a:rPr lang="en-US" sz="2000" i="1" dirty="0"/>
              <a:t/>
            </a:r>
            <a:br>
              <a:rPr lang="en-US" sz="2000" i="1" dirty="0"/>
            </a:br>
            <a:endParaRPr lang="en-US" sz="20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3491</TotalTime>
  <Words>903</Words>
  <Application>Microsoft Office PowerPoint</Application>
  <PresentationFormat>On-screen Show (4:3)</PresentationFormat>
  <Paragraphs>187</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Alachua County  Teacher Evaluation Process   The results of analyzing over 100,000 student achievement scores  led to the statistical conclusion that  “the most important factor affecting student learning is the teacher.”   (Marzano, Classroom Instruction That Works)  </vt:lpstr>
      <vt:lpstr>Alachua County  Teacher Evaluation Process  The Alachua County Instructional Improvement System (ACIIS) was developed in compliance with F.S.1006.281   All references to ACIIS refer to the individual modules that comprise the Alachua County Instructional Improvement System.   </vt:lpstr>
      <vt:lpstr>   Alachua County Instructional Improvement System (ACIIS)  Teacher Evaluation Module    </vt:lpstr>
      <vt:lpstr>   Alachua County Instructional Improvement System (ACIIS)  Teacher Evaluation Module: Domain Summaries    </vt:lpstr>
      <vt:lpstr> Component I:  Administrator Appraisal</vt:lpstr>
      <vt:lpstr>PowerPoint Presentation</vt:lpstr>
      <vt:lpstr>PowerPoint Presentation</vt:lpstr>
      <vt:lpstr>PowerPoint Presentation</vt:lpstr>
      <vt:lpstr>PowerPoint Presentation</vt:lpstr>
      <vt:lpstr>PowerPoint Presentation</vt:lpstr>
      <vt:lpstr>                                 Component I:  Administrator Appraisal   (continued)  </vt:lpstr>
      <vt:lpstr>PowerPoint Presentation</vt:lpstr>
      <vt:lpstr>                          Administrator Appraisal (Component I)            Observation Feedback</vt:lpstr>
      <vt:lpstr>             Administrator Appraisal (Component I)  Mid-Year Appraisals</vt:lpstr>
      <vt:lpstr>               Administrator Appraisal (Component I)  Annual Formal Appraisal</vt:lpstr>
      <vt:lpstr>                Administrator Appraisal (Component I)  Annual Appraisal Feedback</vt:lpstr>
      <vt:lpstr>                Administrator Appraisal (Component I)    Timeline</vt:lpstr>
      <vt:lpstr>Component II Student Performance Model</vt:lpstr>
      <vt:lpstr> Student Data Component</vt:lpstr>
      <vt:lpstr>           Teacher Evaluation Categories</vt:lpstr>
      <vt:lpstr>References</vt:lpstr>
      <vt:lpstr>Implementation Plan for Teacher Lesson Plans 2014-2015 </vt:lpstr>
      <vt:lpstr>Alachua County Instructional Improvement System (ACIIS)  Teacher Lesson Plan Module</vt:lpstr>
    </vt:vector>
  </TitlesOfParts>
  <Company>ACPS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Everett W. Caudle</dc:creator>
  <cp:lastModifiedBy>Barbara Hatfield</cp:lastModifiedBy>
  <cp:revision>243</cp:revision>
  <cp:lastPrinted>2014-08-11T12:20:14Z</cp:lastPrinted>
  <dcterms:created xsi:type="dcterms:W3CDTF">2012-06-04T15:52:18Z</dcterms:created>
  <dcterms:modified xsi:type="dcterms:W3CDTF">2014-08-13T12:40:54Z</dcterms:modified>
</cp:coreProperties>
</file>