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9" r:id="rId7"/>
    <p:sldId id="260" r:id="rId8"/>
    <p:sldId id="261" r:id="rId9"/>
    <p:sldId id="266" r:id="rId10"/>
    <p:sldId id="267" r:id="rId11"/>
    <p:sldId id="262" r:id="rId12"/>
    <p:sldId id="268" r:id="rId13"/>
    <p:sldId id="269" r:id="rId14"/>
    <p:sldId id="263" r:id="rId15"/>
    <p:sldId id="264" r:id="rId16"/>
    <p:sldId id="270" r:id="rId17"/>
    <p:sldId id="265" r:id="rId18"/>
    <p:sldId id="273" r:id="rId19"/>
    <p:sldId id="272" r:id="rId20"/>
    <p:sldId id="275" r:id="rId21"/>
    <p:sldId id="274" r:id="rId22"/>
    <p:sldId id="276" r:id="rId23"/>
    <p:sldId id="277" r:id="rId24"/>
    <p:sldId id="271" r:id="rId25"/>
    <p:sldId id="258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6CD"/>
    <a:srgbClr val="FCFCFC"/>
    <a:srgbClr val="888A8D"/>
    <a:srgbClr val="F39001"/>
    <a:srgbClr val="FF0000"/>
    <a:srgbClr val="78C7CE"/>
    <a:srgbClr val="76C6CE"/>
    <a:srgbClr val="241F1E"/>
    <a:srgbClr val="F4D8BF"/>
    <a:srgbClr val="C99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3F445-CC67-4E7D-B220-B63E6F53440D}" v="5" dt="2021-11-16T07:41:20.518"/>
    <p1510:client id="{41F0E60D-EB96-41D0-A888-FEDB2F32C313}" v="35" dt="2021-11-29T15:27:08.018"/>
    <p1510:client id="{9816EA31-407B-4AE2-B823-F1DE5A6F3D4D}" v="489" dt="2021-11-16T06:59:24.786"/>
    <p1510:client id="{A0303953-6285-494F-B687-2396198FCCC0}" v="14" dt="2021-11-16T20:15:18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ACA5-DCAE-4968-8B87-E7ED30F0E56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42-413C-481C-A114-0D38B544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5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ACA5-DCAE-4968-8B87-E7ED30F0E56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42-413C-481C-A114-0D38B544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ACA5-DCAE-4968-8B87-E7ED30F0E56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42-413C-481C-A114-0D38B544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5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ACA5-DCAE-4968-8B87-E7ED30F0E56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42-413C-481C-A114-0D38B544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7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ACA5-DCAE-4968-8B87-E7ED30F0E56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42-413C-481C-A114-0D38B544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ACA5-DCAE-4968-8B87-E7ED30F0E56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42-413C-481C-A114-0D38B544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ACA5-DCAE-4968-8B87-E7ED30F0E56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42-413C-481C-A114-0D38B544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2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ACA5-DCAE-4968-8B87-E7ED30F0E56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42-413C-481C-A114-0D38B544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ACA5-DCAE-4968-8B87-E7ED30F0E56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42-413C-481C-A114-0D38B544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7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ACA5-DCAE-4968-8B87-E7ED30F0E56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42-413C-481C-A114-0D38B544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8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ACA5-DCAE-4968-8B87-E7ED30F0E56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0542-413C-481C-A114-0D38B544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ACA5-DCAE-4968-8B87-E7ED30F0E56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0542-413C-481C-A114-0D38B544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art_icon_red_hollow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clipart.org/detail/166939/plain-red-heart-shape-by-gr8dan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health-heartbeat-heart-monitor-84678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hyperlink" Target="https://openclipart.org/detail/166939/plain-red-heart-shape-by-gr8d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pngall.com/sick-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openclipart.org/detail/166939/plain-red-heart-shape-by-gr8dan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yaw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Man_Out_of_Breath_Cartoon.svg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penclipart.org/detail/166939/plain-red-heart-shape-by-gr8dan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hyperlink" Target="http://www.publicdomainfiles.com/show_file.php?id=1397450762882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openclipart.org/detail/166939/plain-red-heart-shape-by-gr8dan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pngall.com/exclamation-mark-png/download/3627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hone-htc-nexus-one.svg" TargetMode="External"/><Relationship Id="rId7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hone-htc-nexus-one.svg" TargetMode="External"/><Relationship Id="rId7" Type="http://schemas.openxmlformats.org/officeDocument/2006/relationships/slide" Target="slide1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hone-htc-nexus-one.svg" TargetMode="External"/><Relationship Id="rId7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hone-htc-nexus-one.svg" TargetMode="External"/><Relationship Id="rId7" Type="http://schemas.openxmlformats.org/officeDocument/2006/relationships/slide" Target="slide2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openclipart.org/detail/166939/plain-red-heart-shape-by-gr8da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hone-htc-nexus-one.sv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image" Target="../media/image21.jpeg"/><Relationship Id="rId4" Type="http://schemas.openxmlformats.org/officeDocument/2006/relationships/hyperlink" Target="https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dizoom.com/2013_01_01_archive.htm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2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s://openclipart.org/detail/166939/plain-red-heart-shape-by-gr8dan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ministry-to-children.com/temple-maintenance-bible-lesson-about-taking-care-of-your-physical-body-1-corinthians-619-20/" TargetMode="External"/><Relationship Id="rId13" Type="http://schemas.openxmlformats.org/officeDocument/2006/relationships/hyperlink" Target="http://www.pngall.com/sick-png" TargetMode="External"/><Relationship Id="rId18" Type="http://schemas.openxmlformats.org/officeDocument/2006/relationships/hyperlink" Target="http://www.indizoom.com/2013_01_01_archive.html" TargetMode="External"/><Relationship Id="rId3" Type="http://schemas.openxmlformats.org/officeDocument/2006/relationships/hyperlink" Target="http://pngimg.es/download/52778" TargetMode="External"/><Relationship Id="rId7" Type="http://schemas.openxmlformats.org/officeDocument/2006/relationships/hyperlink" Target="https://creativecommons.org/licenses/by-nc-sa/3.0/" TargetMode="External"/><Relationship Id="rId12" Type="http://schemas.openxmlformats.org/officeDocument/2006/relationships/hyperlink" Target="http://terri-thetiesthatbind.blogspot.com/2011/08/chocolate-covered-peanuts-gumdrops-part.html" TargetMode="External"/><Relationship Id="rId17" Type="http://schemas.openxmlformats.org/officeDocument/2006/relationships/hyperlink" Target="https://en.wikipedia.org/wiki/File:Phone-htc-nexus-one.svg" TargetMode="External"/><Relationship Id="rId2" Type="http://schemas.openxmlformats.org/officeDocument/2006/relationships/hyperlink" Target="https://www.iconexperience.com/v_collection/icons/?icon=heart_organ" TargetMode="External"/><Relationship Id="rId16" Type="http://schemas.openxmlformats.org/officeDocument/2006/relationships/hyperlink" Target="http://www.pngall.com/exclamation-mark-png/download/362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ons-wing.net/lessons/advanced-linux/fifth/fifth.html" TargetMode="Externa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pngall.com/apple-fruit-png" TargetMode="External"/><Relationship Id="rId15" Type="http://schemas.openxmlformats.org/officeDocument/2006/relationships/hyperlink" Target="https://en.wikipedia.org/wiki/Heart_symbol" TargetMode="External"/><Relationship Id="rId10" Type="http://schemas.openxmlformats.org/officeDocument/2006/relationships/hyperlink" Target="http://bago-a-raga.blogspot.com/2015/10/" TargetMode="External"/><Relationship Id="rId19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hyperlink" Target="https://commons.wikimedia.org/wiki/File:Man_Out_of_Breath_Cartoon.sv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diseases-conditions/heart-disease/symptoms-causes/syc-20353118" TargetMode="External"/><Relationship Id="rId2" Type="http://schemas.openxmlformats.org/officeDocument/2006/relationships/hyperlink" Target="https://www.breakthecvdtrend.com/?utm_source=bing&amp;utm_medium=cpc&amp;utm_campaign=BS%20-%20UB%20-%20DTC%20-%20Inclisiran%20-%20CVD%20-%206.2021;S;PH;UB;CV;DTC;CON&amp;utm_term=cardiovascular%20heart%20disease&amp;gclid=000dcd45d6691d65b5c3acd688b5eee1&amp;gclsrc=3p.ds&amp;#lowering-cholesterol-challen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es/download/52778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gall.com/apple-fruit-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openclipart.org/detail/166939/plain-red-heart-shape-by-gr8da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hyperlink" Target="http://bago-a-raga.blogspot.com/2015/10/" TargetMode="External"/><Relationship Id="rId12" Type="http://schemas.openxmlformats.org/officeDocument/2006/relationships/hyperlink" Target="http://www.lions-wing.net/lessons/advanced-linux/fifth/fifth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hyperlink" Target="https://openclipart.org/detail/166939/plain-red-heart-shape-by-gr8dan" TargetMode="External"/><Relationship Id="rId10" Type="http://schemas.openxmlformats.org/officeDocument/2006/relationships/hyperlink" Target="http://ministry-to-children.com/temple-maintenance-bible-lesson-about-taking-care-of-your-physical-body-1-corinthians-619-20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hyperlink" Target="https://www.goodfreephotos.com/food/bowl-of-potato-chips.jpg.php" TargetMode="External"/><Relationship Id="rId12" Type="http://schemas.openxmlformats.org/officeDocument/2006/relationships/hyperlink" Target="https://pixabay.com/en/carrots-federal-carrots-food-1160683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3.jpeg"/><Relationship Id="rId5" Type="http://schemas.openxmlformats.org/officeDocument/2006/relationships/slide" Target="slide10.xml"/><Relationship Id="rId10" Type="http://schemas.openxmlformats.org/officeDocument/2006/relationships/slide" Target="slide9.xml"/><Relationship Id="rId4" Type="http://schemas.openxmlformats.org/officeDocument/2006/relationships/hyperlink" Target="https://openclipart.org/detail/166939/plain-red-heart-shape-by-gr8dan" TargetMode="External"/><Relationship Id="rId9" Type="http://schemas.openxmlformats.org/officeDocument/2006/relationships/hyperlink" Target="http://terri-thetiesthatbind.blogspot.com/2011/08/chocolate-covered-peanuts-gumdrops-part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2FC5335D-70DD-42C3-A398-B1163034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783" y="304800"/>
            <a:ext cx="7860371" cy="6458007"/>
          </a:xfrm>
          <a:prstGeom prst="rect">
            <a:avLst/>
          </a:prstGeom>
        </p:spPr>
      </p:pic>
      <p:pic>
        <p:nvPicPr>
          <p:cNvPr id="7" name="Picture 6" descr="A person holding a clipboard&#10;&#10;Description automatically generated with low confidence">
            <a:extLst>
              <a:ext uri="{FF2B5EF4-FFF2-40B4-BE49-F238E27FC236}">
                <a16:creationId xmlns:a16="http://schemas.microsoft.com/office/drawing/2014/main" id="{BD852CB7-B682-4505-A4DE-A78DFC67D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52" y="1263003"/>
            <a:ext cx="2560933" cy="564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07EA36-2C91-4019-AE1C-0ABFD01D233F}"/>
              </a:ext>
            </a:extLst>
          </p:cNvPr>
          <p:cNvSpPr txBox="1"/>
          <p:nvPr/>
        </p:nvSpPr>
        <p:spPr>
          <a:xfrm>
            <a:off x="705013" y="1859338"/>
            <a:ext cx="68479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77C6CD"/>
                </a:solidFill>
                <a:latin typeface="Modern Love Grunge" panose="04070805081005020601" pitchFamily="82" charset="0"/>
                <a:ea typeface="HGSMinchoE" panose="020B0400000000000000" pitchFamily="18" charset="-128"/>
                <a:cs typeface="Mongolian Baiti" panose="03000500000000000000" pitchFamily="66" charset="0"/>
              </a:rPr>
              <a:t>Let’s Learn about Heart Health</a:t>
            </a:r>
          </a:p>
        </p:txBody>
      </p:sp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9C35B720-4550-4ADC-9F07-4D3C23D5E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986694">
            <a:off x="8399445" y="3466124"/>
            <a:ext cx="459503" cy="4595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44824"/>
            <a:ext cx="12192000" cy="6858000"/>
          </a:xfrm>
          <a:prstGeom prst="rect">
            <a:avLst/>
          </a:prstGeom>
          <a:noFill/>
          <a:ln w="76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9458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1EA27-08E3-4600-99F2-870023880D3A}"/>
              </a:ext>
            </a:extLst>
          </p:cNvPr>
          <p:cNvSpPr txBox="1"/>
          <p:nvPr/>
        </p:nvSpPr>
        <p:spPr>
          <a:xfrm>
            <a:off x="6970643" y="5786661"/>
            <a:ext cx="1324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C2A73F-8CA2-407C-B189-0FBC5B781059}"/>
              </a:ext>
            </a:extLst>
          </p:cNvPr>
          <p:cNvSpPr txBox="1"/>
          <p:nvPr/>
        </p:nvSpPr>
        <p:spPr>
          <a:xfrm>
            <a:off x="3677579" y="2359476"/>
            <a:ext cx="1089328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77C6CD"/>
                </a:solidFill>
                <a:latin typeface="Modern Love Grunge" panose="04070805081005020601" pitchFamily="82" charset="0"/>
                <a:ea typeface="HGSMinchoE" panose="020B0400000000000000" pitchFamily="18" charset="-128"/>
                <a:cs typeface="Mongolian Baiti" panose="03000500000000000000" pitchFamily="66" charset="0"/>
              </a:rPr>
              <a:t>Sorry!</a:t>
            </a:r>
          </a:p>
          <a:p>
            <a:r>
              <a:rPr lang="en-US"/>
              <a:t> 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F5C97A25-1B17-428C-A2A6-E22679B1D80B}"/>
              </a:ext>
            </a:extLst>
          </p:cNvPr>
          <p:cNvSpPr/>
          <p:nvPr/>
        </p:nvSpPr>
        <p:spPr>
          <a:xfrm>
            <a:off x="390111" y="5499652"/>
            <a:ext cx="2683288" cy="940609"/>
          </a:xfrm>
          <a:prstGeom prst="roundRect">
            <a:avLst/>
          </a:prstGeom>
          <a:solidFill>
            <a:srgbClr val="77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Try Again</a:t>
            </a:r>
          </a:p>
        </p:txBody>
      </p:sp>
    </p:spTree>
    <p:extLst>
      <p:ext uri="{BB962C8B-B14F-4D97-AF65-F5344CB8AC3E}">
        <p14:creationId xmlns:p14="http://schemas.microsoft.com/office/powerpoint/2010/main" val="331296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5ACDD9-EF55-468C-A7A3-DE392F1153CE}"/>
              </a:ext>
            </a:extLst>
          </p:cNvPr>
          <p:cNvGrpSpPr/>
          <p:nvPr/>
        </p:nvGrpSpPr>
        <p:grpSpPr>
          <a:xfrm>
            <a:off x="9664998" y="1215407"/>
            <a:ext cx="2560933" cy="5642593"/>
            <a:chOff x="8059152" y="1263003"/>
            <a:chExt cx="2560933" cy="5642593"/>
          </a:xfrm>
        </p:grpSpPr>
        <p:pic>
          <p:nvPicPr>
            <p:cNvPr id="7" name="Picture 6" descr="A person holding a clipboard&#10;&#10;Description automatically generated with low confidence">
              <a:extLst>
                <a:ext uri="{FF2B5EF4-FFF2-40B4-BE49-F238E27FC236}">
                  <a16:creationId xmlns:a16="http://schemas.microsoft.com/office/drawing/2014/main" id="{BD852CB7-B682-4505-A4DE-A78DFC67D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9152" y="1263003"/>
              <a:ext cx="2560933" cy="56425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Shape, arrow&#10;&#10;Description automatically generated">
              <a:extLst>
                <a:ext uri="{FF2B5EF4-FFF2-40B4-BE49-F238E27FC236}">
                  <a16:creationId xmlns:a16="http://schemas.microsoft.com/office/drawing/2014/main" id="{9C35B720-4550-4ADC-9F07-4D3C23D5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20986694">
              <a:off x="8399445" y="3466124"/>
              <a:ext cx="459503" cy="459503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8A997BF-8B71-41CF-B38C-983F601DBA2F}"/>
              </a:ext>
            </a:extLst>
          </p:cNvPr>
          <p:cNvSpPr/>
          <p:nvPr/>
        </p:nvSpPr>
        <p:spPr>
          <a:xfrm>
            <a:off x="2308370" y="297615"/>
            <a:ext cx="3892372" cy="2503364"/>
          </a:xfrm>
          <a:prstGeom prst="wedgeEllipseCallout">
            <a:avLst/>
          </a:prstGeom>
          <a:solidFill>
            <a:srgbClr val="77C6CD"/>
          </a:solidFill>
          <a:ln>
            <a:solidFill>
              <a:srgbClr val="78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eue Haas Grotesk Text Pro" panose="020B0504020202020204" pitchFamily="34" charset="0"/>
              </a:rPr>
              <a:t>What happens if we are not being heart healthy?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F94E95-607A-4C48-B17C-213D96979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069" y="1263003"/>
            <a:ext cx="2006301" cy="559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0C3AA9E-CBD1-4724-937C-F654068E900C}"/>
              </a:ext>
            </a:extLst>
          </p:cNvPr>
          <p:cNvSpPr/>
          <p:nvPr/>
        </p:nvSpPr>
        <p:spPr>
          <a:xfrm flipH="1">
            <a:off x="5495731" y="1764265"/>
            <a:ext cx="4139871" cy="2509630"/>
          </a:xfrm>
          <a:prstGeom prst="wedgeEllipseCallout">
            <a:avLst/>
          </a:prstGeom>
          <a:solidFill>
            <a:srgbClr val="77C6CD"/>
          </a:solidFill>
          <a:ln>
            <a:solidFill>
              <a:srgbClr val="78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Neue Haas Grotesk Text Pro" panose="020B0504020202020204" pitchFamily="34" charset="0"/>
              </a:rPr>
              <a:t>It often takes many years of a very unhealthy lifestyle to cause our heart to become unhealthy. If this happens, we may develop heart disease and feel unwell. </a:t>
            </a:r>
          </a:p>
        </p:txBody>
      </p:sp>
      <p:pic>
        <p:nvPicPr>
          <p:cNvPr id="11" name="Picture 10" descr="Arrow&#10;&#10;Description automatically generated with medium confidence">
            <a:extLst>
              <a:ext uri="{FF2B5EF4-FFF2-40B4-BE49-F238E27FC236}">
                <a16:creationId xmlns:a16="http://schemas.microsoft.com/office/drawing/2014/main" id="{EAD61233-4D09-48BC-91BF-5014C0BB1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88120" y="4267629"/>
            <a:ext cx="4622422" cy="231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8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8A997BF-8B71-41CF-B38C-983F601DBA2F}"/>
              </a:ext>
            </a:extLst>
          </p:cNvPr>
          <p:cNvSpPr/>
          <p:nvPr/>
        </p:nvSpPr>
        <p:spPr>
          <a:xfrm>
            <a:off x="2146890" y="530086"/>
            <a:ext cx="3419023" cy="2027583"/>
          </a:xfrm>
          <a:prstGeom prst="wedgeEllipseCallout">
            <a:avLst/>
          </a:prstGeom>
          <a:solidFill>
            <a:srgbClr val="77C6CD"/>
          </a:solidFill>
          <a:ln>
            <a:solidFill>
              <a:srgbClr val="78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eue Haas Grotesk Text Pro" panose="020B0504020202020204" pitchFamily="34" charset="0"/>
              </a:rPr>
              <a:t>Does that mean our heart gets sick?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F94E95-607A-4C48-B17C-213D96979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67" y="1263001"/>
            <a:ext cx="1668756" cy="559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0C3AA9E-CBD1-4724-937C-F654068E900C}"/>
              </a:ext>
            </a:extLst>
          </p:cNvPr>
          <p:cNvSpPr/>
          <p:nvPr/>
        </p:nvSpPr>
        <p:spPr>
          <a:xfrm flipH="1">
            <a:off x="4888164" y="2623317"/>
            <a:ext cx="4377026" cy="2678872"/>
          </a:xfrm>
          <a:prstGeom prst="wedgeEllipseCallout">
            <a:avLst/>
          </a:prstGeom>
          <a:solidFill>
            <a:srgbClr val="77C6CD"/>
          </a:solidFill>
          <a:ln>
            <a:solidFill>
              <a:srgbClr val="78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Neue Haas Grotesk Text Pro" panose="020B0504020202020204" pitchFamily="34" charset="0"/>
              </a:rPr>
              <a:t>Our heart does not get sick, but it can become unhealthy as we get older and don’t take care of it.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BDA790-29F9-497E-BD37-406CD183DACB}"/>
              </a:ext>
            </a:extLst>
          </p:cNvPr>
          <p:cNvGrpSpPr/>
          <p:nvPr/>
        </p:nvGrpSpPr>
        <p:grpSpPr>
          <a:xfrm>
            <a:off x="9349683" y="1215407"/>
            <a:ext cx="2560933" cy="5642593"/>
            <a:chOff x="7865057" y="1263003"/>
            <a:chExt cx="2560933" cy="5642593"/>
          </a:xfrm>
        </p:grpSpPr>
        <p:pic>
          <p:nvPicPr>
            <p:cNvPr id="10" name="Picture 9" descr="A person holding a clipboard&#10;&#10;Description automatically generated with low confidence">
              <a:extLst>
                <a:ext uri="{FF2B5EF4-FFF2-40B4-BE49-F238E27FC236}">
                  <a16:creationId xmlns:a16="http://schemas.microsoft.com/office/drawing/2014/main" id="{9BB85E0C-3B3F-4368-8AFE-B349D40B8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057" y="1263003"/>
              <a:ext cx="2560933" cy="56425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Shape, arrow&#10;&#10;Description automatically generated">
              <a:extLst>
                <a:ext uri="{FF2B5EF4-FFF2-40B4-BE49-F238E27FC236}">
                  <a16:creationId xmlns:a16="http://schemas.microsoft.com/office/drawing/2014/main" id="{C8400BE5-A7A3-45B4-8B2D-54367587C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20986694">
              <a:off x="8295247" y="3513721"/>
              <a:ext cx="459503" cy="459503"/>
            </a:xfrm>
            <a:prstGeom prst="rect">
              <a:avLst/>
            </a:prstGeom>
          </p:spPr>
        </p:pic>
      </p:grp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6F0CD5-8A6E-42AD-B695-68A80DF93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589" y="1263003"/>
            <a:ext cx="2006301" cy="559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8D580C5F-CAED-4BFF-850E-D8478F21E8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52216" y="4244576"/>
            <a:ext cx="2279015" cy="25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2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52B20-92B8-4065-8A0D-5E8028C5114A}"/>
              </a:ext>
            </a:extLst>
          </p:cNvPr>
          <p:cNvSpPr txBox="1"/>
          <p:nvPr/>
        </p:nvSpPr>
        <p:spPr>
          <a:xfrm>
            <a:off x="2054087" y="386879"/>
            <a:ext cx="82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77C6CD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Some people with heart disease may </a:t>
            </a: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75EDEC7-768C-4E08-9340-9B429ABA3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2399" y="1824205"/>
            <a:ext cx="3209590" cy="3209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04B999-03A2-40A1-8608-50E4CA184F9F}"/>
              </a:ext>
            </a:extLst>
          </p:cNvPr>
          <p:cNvSpPr txBox="1"/>
          <p:nvPr/>
        </p:nvSpPr>
        <p:spPr>
          <a:xfrm>
            <a:off x="285359" y="5085343"/>
            <a:ext cx="484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77C6CD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feel tired more easily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A7279-E7C7-4D4E-B583-BCB511AB5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02101" y="933000"/>
            <a:ext cx="8856561" cy="45162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3C7583-241A-4C1D-B340-23829D32C2E6}"/>
              </a:ext>
            </a:extLst>
          </p:cNvPr>
          <p:cNvSpPr txBox="1"/>
          <p:nvPr/>
        </p:nvSpPr>
        <p:spPr>
          <a:xfrm>
            <a:off x="7257182" y="5031764"/>
            <a:ext cx="4934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77C6CD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quickly run out of breath from activities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389504-2526-4E15-BEAD-D3991D27950C}"/>
              </a:ext>
            </a:extLst>
          </p:cNvPr>
          <p:cNvSpPr txBox="1"/>
          <p:nvPr/>
        </p:nvSpPr>
        <p:spPr>
          <a:xfrm>
            <a:off x="5335728" y="2967335"/>
            <a:ext cx="152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MS PGothic" panose="020B0600070205080204" pitchFamily="34" charset="-128"/>
                <a:ea typeface="MS PGothic" panose="020B0600070205080204" pitchFamily="34" charset="-128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82680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8A997BF-8B71-41CF-B38C-983F601DBA2F}"/>
              </a:ext>
            </a:extLst>
          </p:cNvPr>
          <p:cNvSpPr/>
          <p:nvPr/>
        </p:nvSpPr>
        <p:spPr>
          <a:xfrm>
            <a:off x="2303780" y="693072"/>
            <a:ext cx="5882639" cy="1909604"/>
          </a:xfrm>
          <a:prstGeom prst="wedgeEllipseCallout">
            <a:avLst/>
          </a:prstGeom>
          <a:solidFill>
            <a:srgbClr val="77C6CD"/>
          </a:solidFill>
          <a:ln>
            <a:solidFill>
              <a:srgbClr val="78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eue Haas Grotesk Text Pro" panose="020B0504020202020204" pitchFamily="34" charset="0"/>
              </a:rPr>
              <a:t>Those aren’t good! 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BD48358-3418-44B5-B943-2125C3A7A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069" y="1263003"/>
            <a:ext cx="2006301" cy="559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D27F462-33FA-4AD4-A1C5-7365D011642E}"/>
              </a:ext>
            </a:extLst>
          </p:cNvPr>
          <p:cNvGrpSpPr/>
          <p:nvPr/>
        </p:nvGrpSpPr>
        <p:grpSpPr>
          <a:xfrm>
            <a:off x="8301094" y="1215407"/>
            <a:ext cx="2560933" cy="5642593"/>
            <a:chOff x="7865057" y="1263003"/>
            <a:chExt cx="2560933" cy="5642593"/>
          </a:xfrm>
        </p:grpSpPr>
        <p:pic>
          <p:nvPicPr>
            <p:cNvPr id="16" name="Picture 15" descr="A person holding a clipboard&#10;&#10;Description automatically generated with low confidence">
              <a:extLst>
                <a:ext uri="{FF2B5EF4-FFF2-40B4-BE49-F238E27FC236}">
                  <a16:creationId xmlns:a16="http://schemas.microsoft.com/office/drawing/2014/main" id="{216A7A4B-AA53-4A63-B82A-8E30BB531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057" y="1263003"/>
              <a:ext cx="2560933" cy="56425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Shape, arrow&#10;&#10;Description automatically generated">
              <a:extLst>
                <a:ext uri="{FF2B5EF4-FFF2-40B4-BE49-F238E27FC236}">
                  <a16:creationId xmlns:a16="http://schemas.microsoft.com/office/drawing/2014/main" id="{19379382-2A94-4AB7-8357-54F906CF8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20986694">
              <a:off x="8295247" y="3513721"/>
              <a:ext cx="459503" cy="459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500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8A997BF-8B71-41CF-B38C-983F601DBA2F}"/>
              </a:ext>
            </a:extLst>
          </p:cNvPr>
          <p:cNvSpPr/>
          <p:nvPr/>
        </p:nvSpPr>
        <p:spPr>
          <a:xfrm>
            <a:off x="2421972" y="278296"/>
            <a:ext cx="4505739" cy="2598716"/>
          </a:xfrm>
          <a:prstGeom prst="wedgeEllipseCallout">
            <a:avLst/>
          </a:prstGeom>
          <a:solidFill>
            <a:srgbClr val="77C6CD"/>
          </a:solidFill>
          <a:ln>
            <a:solidFill>
              <a:srgbClr val="78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latin typeface="Neue Haas Grotesk Text Pro"/>
              </a:rPr>
              <a:t>I am getting a message from the doctor. She seems concerned about a patient.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F94E95-607A-4C48-B17C-213D96979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67" y="1263001"/>
            <a:ext cx="1668756" cy="559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0C3AA9E-CBD1-4724-937C-F654068E900C}"/>
              </a:ext>
            </a:extLst>
          </p:cNvPr>
          <p:cNvSpPr/>
          <p:nvPr/>
        </p:nvSpPr>
        <p:spPr>
          <a:xfrm flipH="1">
            <a:off x="5850485" y="2360177"/>
            <a:ext cx="3499198" cy="1908313"/>
          </a:xfrm>
          <a:prstGeom prst="wedgeEllipseCallout">
            <a:avLst/>
          </a:prstGeom>
          <a:solidFill>
            <a:srgbClr val="77C6CD"/>
          </a:solidFill>
          <a:ln>
            <a:solidFill>
              <a:srgbClr val="78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Neue Haas Grotesk Text Pro" panose="020B0504020202020204" pitchFamily="34" charset="0"/>
              </a:rPr>
              <a:t>Let’s speak to the her!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BDA790-29F9-497E-BD37-406CD183DACB}"/>
              </a:ext>
            </a:extLst>
          </p:cNvPr>
          <p:cNvGrpSpPr/>
          <p:nvPr/>
        </p:nvGrpSpPr>
        <p:grpSpPr>
          <a:xfrm>
            <a:off x="9349683" y="1215407"/>
            <a:ext cx="2560933" cy="5642593"/>
            <a:chOff x="7865057" y="1263003"/>
            <a:chExt cx="2560933" cy="5642593"/>
          </a:xfrm>
        </p:grpSpPr>
        <p:pic>
          <p:nvPicPr>
            <p:cNvPr id="10" name="Picture 9" descr="A person holding a clipboard&#10;&#10;Description automatically generated with low confidence">
              <a:extLst>
                <a:ext uri="{FF2B5EF4-FFF2-40B4-BE49-F238E27FC236}">
                  <a16:creationId xmlns:a16="http://schemas.microsoft.com/office/drawing/2014/main" id="{9BB85E0C-3B3F-4368-8AFE-B349D40B8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057" y="1263003"/>
              <a:ext cx="2560933" cy="56425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Shape, arrow&#10;&#10;Description automatically generated">
              <a:extLst>
                <a:ext uri="{FF2B5EF4-FFF2-40B4-BE49-F238E27FC236}">
                  <a16:creationId xmlns:a16="http://schemas.microsoft.com/office/drawing/2014/main" id="{C8400BE5-A7A3-45B4-8B2D-54367587C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20986694">
              <a:off x="8295247" y="3513721"/>
              <a:ext cx="459503" cy="459503"/>
            </a:xfrm>
            <a:prstGeom prst="rect">
              <a:avLst/>
            </a:prstGeom>
          </p:spPr>
        </p:pic>
      </p:grp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BD48358-3418-44B5-B943-2125C3A7A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069" y="1263003"/>
            <a:ext cx="2006301" cy="559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9FAD2134-D108-4CDB-9A78-B3020D4F2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077919">
            <a:off x="1836517" y="4614199"/>
            <a:ext cx="480956" cy="929279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1070CE9-C44C-476C-9C85-857D5E6B9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675293">
            <a:off x="2048902" y="4023923"/>
            <a:ext cx="670865" cy="44688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C17072D9-2F74-46DE-ABB5-506E46F1C8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3124494">
            <a:off x="2408030" y="4323887"/>
            <a:ext cx="670865" cy="446882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5D40E0D-8549-443F-806E-1670B52B3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5162193">
            <a:off x="2506834" y="4841258"/>
            <a:ext cx="670865" cy="44688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5323C94-EE13-4511-A5B7-927B32B333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6588260">
            <a:off x="2387557" y="5288890"/>
            <a:ext cx="670865" cy="44688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D90C3404-4B93-43B4-BE0A-DCA72D8D4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9573926">
            <a:off x="1993686" y="5659507"/>
            <a:ext cx="670865" cy="4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7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86D1A8B-8DBC-4E20-AE36-AC5AA9F0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330" y="139148"/>
            <a:ext cx="10455966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EC336A-93CC-4BCA-8B6B-9ABEAA87BAAD}"/>
              </a:ext>
            </a:extLst>
          </p:cNvPr>
          <p:cNvSpPr txBox="1"/>
          <p:nvPr/>
        </p:nvSpPr>
        <p:spPr>
          <a:xfrm>
            <a:off x="1895117" y="7136296"/>
            <a:ext cx="80657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File:Phone-htc-nexus-on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407D785-3718-4E9B-885C-3B0BC9543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44" y="1464501"/>
            <a:ext cx="490330" cy="152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8DCF31D-977A-41E0-8AB0-BE3E6CB22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3410" y="3429000"/>
            <a:ext cx="490330" cy="129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3392D5-E7E4-47D2-ADB3-A4278A6EFEB2}"/>
              </a:ext>
            </a:extLst>
          </p:cNvPr>
          <p:cNvSpPr/>
          <p:nvPr/>
        </p:nvSpPr>
        <p:spPr>
          <a:xfrm>
            <a:off x="4839629" y="1512849"/>
            <a:ext cx="2750632" cy="13915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 have an older patient today who is getting tired very easily from activities that never used to tire her.</a:t>
            </a:r>
            <a:endParaRPr lang="en-US"/>
          </a:p>
        </p:txBody>
      </p:sp>
      <p:sp>
        <p:nvSpPr>
          <p:cNvPr id="5" name="Heart 4">
            <a:hlinkClick r:id="rId7" action="ppaction://hlinksldjump"/>
            <a:extLst>
              <a:ext uri="{FF2B5EF4-FFF2-40B4-BE49-F238E27FC236}">
                <a16:creationId xmlns:a16="http://schemas.microsoft.com/office/drawing/2014/main" id="{4B2E2EC5-0569-4317-A5E3-3465AB29F1FD}"/>
              </a:ext>
            </a:extLst>
          </p:cNvPr>
          <p:cNvSpPr/>
          <p:nvPr/>
        </p:nvSpPr>
        <p:spPr>
          <a:xfrm>
            <a:off x="4722309" y="3374869"/>
            <a:ext cx="1839950" cy="123592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Send a message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6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86D1A8B-8DBC-4E20-AE36-AC5AA9F0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330" y="139148"/>
            <a:ext cx="10455966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EC336A-93CC-4BCA-8B6B-9ABEAA87BAAD}"/>
              </a:ext>
            </a:extLst>
          </p:cNvPr>
          <p:cNvSpPr txBox="1"/>
          <p:nvPr/>
        </p:nvSpPr>
        <p:spPr>
          <a:xfrm>
            <a:off x="1895117" y="7136296"/>
            <a:ext cx="80657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File:Phone-htc-nexus-on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407D785-3718-4E9B-885C-3B0BC9543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44" y="1464501"/>
            <a:ext cx="490330" cy="1391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8DCF31D-977A-41E0-8AB0-BE3E6CB22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3410" y="3429000"/>
            <a:ext cx="490330" cy="129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CB94D0-A987-4BC2-B352-63A40E663901}"/>
              </a:ext>
            </a:extLst>
          </p:cNvPr>
          <p:cNvSpPr/>
          <p:nvPr/>
        </p:nvSpPr>
        <p:spPr>
          <a:xfrm>
            <a:off x="4291361" y="3566532"/>
            <a:ext cx="2620534" cy="9106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That sounds concerning. Does she exercise? What does she eat?</a:t>
            </a:r>
          </a:p>
        </p:txBody>
      </p:sp>
      <p:sp>
        <p:nvSpPr>
          <p:cNvPr id="3" name="Oval 2">
            <a:hlinkClick r:id="rId7" action="ppaction://hlinksldjump"/>
            <a:extLst>
              <a:ext uri="{FF2B5EF4-FFF2-40B4-BE49-F238E27FC236}">
                <a16:creationId xmlns:a16="http://schemas.microsoft.com/office/drawing/2014/main" id="{27113FAA-968D-4CF8-AAAB-BFF267891CF3}"/>
              </a:ext>
            </a:extLst>
          </p:cNvPr>
          <p:cNvSpPr/>
          <p:nvPr/>
        </p:nvSpPr>
        <p:spPr>
          <a:xfrm>
            <a:off x="490653" y="5583044"/>
            <a:ext cx="1514706" cy="966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Next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3F32E5-ADC6-4A19-A7C5-40844B516009}"/>
              </a:ext>
            </a:extLst>
          </p:cNvPr>
          <p:cNvSpPr/>
          <p:nvPr/>
        </p:nvSpPr>
        <p:spPr>
          <a:xfrm>
            <a:off x="4866523" y="1464501"/>
            <a:ext cx="2750632" cy="13915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 have an older patient today who is getting tired very easily from activities that never used to tire her.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54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86D1A8B-8DBC-4E20-AE36-AC5AA9F0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330" y="139148"/>
            <a:ext cx="10455966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EC336A-93CC-4BCA-8B6B-9ABEAA87BAAD}"/>
              </a:ext>
            </a:extLst>
          </p:cNvPr>
          <p:cNvSpPr txBox="1"/>
          <p:nvPr/>
        </p:nvSpPr>
        <p:spPr>
          <a:xfrm>
            <a:off x="1895117" y="7136296"/>
            <a:ext cx="80657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File:Phone-htc-nexus-on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407D785-3718-4E9B-885C-3B0BC9543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44" y="1464501"/>
            <a:ext cx="490330" cy="129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8DCF31D-977A-41E0-8AB0-BE3E6CB22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3410" y="3429000"/>
            <a:ext cx="490330" cy="129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3392D5-E7E4-47D2-ADB3-A4278A6EFEB2}"/>
              </a:ext>
            </a:extLst>
          </p:cNvPr>
          <p:cNvSpPr/>
          <p:nvPr/>
        </p:nvSpPr>
        <p:spPr>
          <a:xfrm>
            <a:off x="4839629" y="1605776"/>
            <a:ext cx="2536901" cy="9106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She does not exercise at all. She also never eats fruits or vegetables.</a:t>
            </a:r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CB94D0-A987-4BC2-B352-63A40E663901}"/>
              </a:ext>
            </a:extLst>
          </p:cNvPr>
          <p:cNvSpPr/>
          <p:nvPr/>
        </p:nvSpPr>
        <p:spPr>
          <a:xfrm>
            <a:off x="341971" y="1206190"/>
            <a:ext cx="2592657" cy="12266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Could this patient be on the way to heart disease?</a:t>
            </a:r>
          </a:p>
        </p:txBody>
      </p:sp>
      <p:sp>
        <p:nvSpPr>
          <p:cNvPr id="3" name="Oval 2">
            <a:hlinkClick r:id="rId7" action="ppaction://hlinksldjump"/>
            <a:extLst>
              <a:ext uri="{FF2B5EF4-FFF2-40B4-BE49-F238E27FC236}">
                <a16:creationId xmlns:a16="http://schemas.microsoft.com/office/drawing/2014/main" id="{44E4808B-7740-4223-B7B4-9A8C0DB7B0F8}"/>
              </a:ext>
            </a:extLst>
          </p:cNvPr>
          <p:cNvSpPr/>
          <p:nvPr/>
        </p:nvSpPr>
        <p:spPr>
          <a:xfrm>
            <a:off x="843775" y="2758068"/>
            <a:ext cx="1514706" cy="966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Yes</a:t>
            </a:r>
            <a:endParaRPr lang="en-US"/>
          </a:p>
        </p:txBody>
      </p:sp>
      <p:sp>
        <p:nvSpPr>
          <p:cNvPr id="11" name="Oval 10">
            <a:hlinkClick r:id="rId7" action="ppaction://hlinksldjump"/>
            <a:extLst>
              <a:ext uri="{FF2B5EF4-FFF2-40B4-BE49-F238E27FC236}">
                <a16:creationId xmlns:a16="http://schemas.microsoft.com/office/drawing/2014/main" id="{3EA1565C-9518-4297-9AC6-1206EB874C72}"/>
              </a:ext>
            </a:extLst>
          </p:cNvPr>
          <p:cNvSpPr/>
          <p:nvPr/>
        </p:nvSpPr>
        <p:spPr>
          <a:xfrm>
            <a:off x="843775" y="4077629"/>
            <a:ext cx="1514706" cy="966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No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C04435-8D8A-46CA-800D-0E4E62211DC7}"/>
              </a:ext>
            </a:extLst>
          </p:cNvPr>
          <p:cNvSpPr/>
          <p:nvPr/>
        </p:nvSpPr>
        <p:spPr>
          <a:xfrm>
            <a:off x="4430751" y="3612994"/>
            <a:ext cx="2285998" cy="7712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cs typeface="Calibri"/>
              </a:rPr>
              <a:t>Hmmmm</a:t>
            </a:r>
          </a:p>
        </p:txBody>
      </p:sp>
    </p:spTree>
    <p:extLst>
      <p:ext uri="{BB962C8B-B14F-4D97-AF65-F5344CB8AC3E}">
        <p14:creationId xmlns:p14="http://schemas.microsoft.com/office/powerpoint/2010/main" val="414725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86D1A8B-8DBC-4E20-AE36-AC5AA9F0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330" y="139148"/>
            <a:ext cx="10455966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EC336A-93CC-4BCA-8B6B-9ABEAA87BAAD}"/>
              </a:ext>
            </a:extLst>
          </p:cNvPr>
          <p:cNvSpPr txBox="1"/>
          <p:nvPr/>
        </p:nvSpPr>
        <p:spPr>
          <a:xfrm>
            <a:off x="1895117" y="7136296"/>
            <a:ext cx="80657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File:Phone-htc-nexus-on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407D785-3718-4E9B-885C-3B0BC9543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44" y="1464501"/>
            <a:ext cx="490330" cy="129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8DCF31D-977A-41E0-8AB0-BE3E6CB22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3410" y="3429000"/>
            <a:ext cx="490330" cy="129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3392D5-E7E4-47D2-ADB3-A4278A6EFEB2}"/>
              </a:ext>
            </a:extLst>
          </p:cNvPr>
          <p:cNvSpPr/>
          <p:nvPr/>
        </p:nvSpPr>
        <p:spPr>
          <a:xfrm>
            <a:off x="4839629" y="1605776"/>
            <a:ext cx="2536901" cy="9106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What do you think?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C04435-8D8A-46CA-800D-0E4E62211DC7}"/>
              </a:ext>
            </a:extLst>
          </p:cNvPr>
          <p:cNvSpPr/>
          <p:nvPr/>
        </p:nvSpPr>
        <p:spPr>
          <a:xfrm>
            <a:off x="4337825" y="3510775"/>
            <a:ext cx="2527607" cy="9571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Her signs show that she may be on the way to heart disease!</a:t>
            </a:r>
          </a:p>
        </p:txBody>
      </p:sp>
      <p:sp>
        <p:nvSpPr>
          <p:cNvPr id="9" name="Oval 8">
            <a:hlinkClick r:id="rId7" action="ppaction://hlinksldjump"/>
            <a:extLst>
              <a:ext uri="{FF2B5EF4-FFF2-40B4-BE49-F238E27FC236}">
                <a16:creationId xmlns:a16="http://schemas.microsoft.com/office/drawing/2014/main" id="{1225533F-2918-4756-8EC6-2E16E2A3E035}"/>
              </a:ext>
            </a:extLst>
          </p:cNvPr>
          <p:cNvSpPr/>
          <p:nvPr/>
        </p:nvSpPr>
        <p:spPr>
          <a:xfrm>
            <a:off x="490653" y="5583044"/>
            <a:ext cx="1514706" cy="966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Next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9ACD98-EEB5-4115-A1C3-F849AD800480}"/>
              </a:ext>
            </a:extLst>
          </p:cNvPr>
          <p:cNvSpPr/>
          <p:nvPr/>
        </p:nvSpPr>
        <p:spPr>
          <a:xfrm>
            <a:off x="248946" y="1635216"/>
            <a:ext cx="2897012" cy="2282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The patient is showing signs of possibly developing heart disease!</a:t>
            </a:r>
          </a:p>
        </p:txBody>
      </p:sp>
    </p:spTree>
    <p:extLst>
      <p:ext uri="{BB962C8B-B14F-4D97-AF65-F5344CB8AC3E}">
        <p14:creationId xmlns:p14="http://schemas.microsoft.com/office/powerpoint/2010/main" val="59439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clipboard&#10;&#10;Description automatically generated with low confidence">
            <a:extLst>
              <a:ext uri="{FF2B5EF4-FFF2-40B4-BE49-F238E27FC236}">
                <a16:creationId xmlns:a16="http://schemas.microsoft.com/office/drawing/2014/main" id="{BD852CB7-B682-4505-A4DE-A78DFC67D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52" y="1263003"/>
            <a:ext cx="2560933" cy="564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9C35B720-4550-4ADC-9F07-4D3C23D5E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986694">
            <a:off x="8399445" y="3466124"/>
            <a:ext cx="459503" cy="4595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8A997BF-8B71-41CF-B38C-983F601DBA2F}"/>
              </a:ext>
            </a:extLst>
          </p:cNvPr>
          <p:cNvSpPr/>
          <p:nvPr/>
        </p:nvSpPr>
        <p:spPr>
          <a:xfrm flipH="1">
            <a:off x="3236259" y="397565"/>
            <a:ext cx="5282936" cy="2780770"/>
          </a:xfrm>
          <a:prstGeom prst="wedgeEllipseCallout">
            <a:avLst/>
          </a:prstGeom>
          <a:solidFill>
            <a:srgbClr val="77C6CD"/>
          </a:solidFill>
          <a:ln>
            <a:solidFill>
              <a:srgbClr val="78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eue Haas Grotesk Text Pro" panose="020B0504020202020204" pitchFamily="34" charset="0"/>
                <a:ea typeface="MS PGothic" panose="020B0600070205080204" pitchFamily="34" charset="-128"/>
              </a:rPr>
              <a:t>Our heart is one of the most important organs in our body. It is responsible for supplying the blood that we need to stay alive.</a:t>
            </a: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53D91448-BA09-4AEB-83E0-E521F0A6E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522" y="3014547"/>
            <a:ext cx="3300761" cy="33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7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86D1A8B-8DBC-4E20-AE36-AC5AA9F0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330" y="139148"/>
            <a:ext cx="10455966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EC336A-93CC-4BCA-8B6B-9ABEAA87BAAD}"/>
              </a:ext>
            </a:extLst>
          </p:cNvPr>
          <p:cNvSpPr txBox="1"/>
          <p:nvPr/>
        </p:nvSpPr>
        <p:spPr>
          <a:xfrm>
            <a:off x="1895117" y="7136296"/>
            <a:ext cx="80657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File:Phone-htc-nexus-on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407D785-3718-4E9B-885C-3B0BC9543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44" y="1464501"/>
            <a:ext cx="490330" cy="171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3392D5-E7E4-47D2-ADB3-A4278A6EFEB2}"/>
              </a:ext>
            </a:extLst>
          </p:cNvPr>
          <p:cNvSpPr/>
          <p:nvPr/>
        </p:nvSpPr>
        <p:spPr>
          <a:xfrm>
            <a:off x="4839629" y="1605776"/>
            <a:ext cx="2536901" cy="14332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I will tell the patient right away so we can start changing her lifestyle! Thank you for your help!</a:t>
            </a:r>
          </a:p>
        </p:txBody>
      </p:sp>
      <p:sp>
        <p:nvSpPr>
          <p:cNvPr id="7" name="Oval 6">
            <a:hlinkClick r:id="rId6" action="ppaction://hlinksldjump"/>
            <a:extLst>
              <a:ext uri="{FF2B5EF4-FFF2-40B4-BE49-F238E27FC236}">
                <a16:creationId xmlns:a16="http://schemas.microsoft.com/office/drawing/2014/main" id="{71107F45-61EC-4D8F-B577-010E09A1A5C5}"/>
              </a:ext>
            </a:extLst>
          </p:cNvPr>
          <p:cNvSpPr/>
          <p:nvPr/>
        </p:nvSpPr>
        <p:spPr>
          <a:xfrm>
            <a:off x="490653" y="5583044"/>
            <a:ext cx="1514706" cy="966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Next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37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F94E95-607A-4C48-B17C-213D96979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88" y="1079241"/>
            <a:ext cx="1788732" cy="577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4BDA790-29F9-497E-BD37-406CD183DACB}"/>
              </a:ext>
            </a:extLst>
          </p:cNvPr>
          <p:cNvGrpSpPr/>
          <p:nvPr/>
        </p:nvGrpSpPr>
        <p:grpSpPr>
          <a:xfrm>
            <a:off x="7717005" y="1215407"/>
            <a:ext cx="2272860" cy="5642593"/>
            <a:chOff x="8153130" y="1263003"/>
            <a:chExt cx="2272860" cy="5642593"/>
          </a:xfrm>
        </p:grpSpPr>
        <p:pic>
          <p:nvPicPr>
            <p:cNvPr id="10" name="Picture 9" descr="A person holding a clipboard&#10;&#10;Description automatically generated with low confidence">
              <a:extLst>
                <a:ext uri="{FF2B5EF4-FFF2-40B4-BE49-F238E27FC236}">
                  <a16:creationId xmlns:a16="http://schemas.microsoft.com/office/drawing/2014/main" id="{9BB85E0C-3B3F-4368-8AFE-B349D40B8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130" y="1263003"/>
              <a:ext cx="2272860" cy="56425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Shape, arrow&#10;&#10;Description automatically generated">
              <a:extLst>
                <a:ext uri="{FF2B5EF4-FFF2-40B4-BE49-F238E27FC236}">
                  <a16:creationId xmlns:a16="http://schemas.microsoft.com/office/drawing/2014/main" id="{C8400BE5-A7A3-45B4-8B2D-54367587C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20986694">
              <a:off x="8520608" y="3519589"/>
              <a:ext cx="459503" cy="459503"/>
            </a:xfrm>
            <a:prstGeom prst="rect">
              <a:avLst/>
            </a:prstGeom>
          </p:spPr>
        </p:pic>
      </p:grp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6102F0F2-5187-489D-8236-459DD04DB5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865" y="1025923"/>
            <a:ext cx="2202135" cy="583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FAECD74-AFFE-48A0-BF51-C7E2A2F632E1}"/>
              </a:ext>
            </a:extLst>
          </p:cNvPr>
          <p:cNvSpPr/>
          <p:nvPr/>
        </p:nvSpPr>
        <p:spPr>
          <a:xfrm flipH="1">
            <a:off x="1425387" y="445885"/>
            <a:ext cx="4736905" cy="1908313"/>
          </a:xfrm>
          <a:prstGeom prst="wedgeEllipseCallout">
            <a:avLst/>
          </a:prstGeom>
          <a:solidFill>
            <a:srgbClr val="77C6CD"/>
          </a:solidFill>
          <a:ln>
            <a:solidFill>
              <a:srgbClr val="78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latin typeface="Neue Haas Grotesk Text Pro"/>
              </a:rPr>
              <a:t>Great job helping out</a:t>
            </a:r>
            <a:r>
              <a:rPr lang="en-US" sz="2400" dirty="0">
                <a:latin typeface="Neue Haas Grotesk Text Pro"/>
              </a:rPr>
              <a:t> </a:t>
            </a:r>
            <a:r>
              <a:rPr lang="en-US" sz="2400">
                <a:latin typeface="Neue Haas Grotesk Text Pro"/>
              </a:rPr>
              <a:t>today! You all are now experts in staying heart healthy.</a:t>
            </a:r>
            <a:endParaRPr lang="en-US" sz="2400">
              <a:latin typeface="Neue Haas Grotesk Text Pro" panose="020B0504020202020204" pitchFamily="34" charset="0"/>
            </a:endParaRP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B6478678-ACF2-4DFC-A661-3E970B6C3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61389" y="2662516"/>
            <a:ext cx="2982932" cy="38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82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A796-DA4C-429F-8D57-028B26C1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7" y="0"/>
            <a:ext cx="10515600" cy="1325563"/>
          </a:xfrm>
        </p:spPr>
        <p:txBody>
          <a:bodyPr/>
          <a:lstStyle/>
          <a:p>
            <a:r>
              <a:rPr lang="en-US"/>
              <a:t>Picture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391C3-4DBB-4F34-AFFE-75191D939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8" y="1063625"/>
            <a:ext cx="10887636" cy="5453716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&lt;a </a:t>
            </a:r>
            <a:r>
              <a:rPr lang="en-US" err="1"/>
              <a:t>href</a:t>
            </a:r>
            <a:r>
              <a:rPr lang="en-US"/>
              <a:t>='https://www.freepik.com/vectors/hand'&gt;Hand vector created by </a:t>
            </a:r>
            <a:r>
              <a:rPr lang="en-US" err="1"/>
              <a:t>freepik</a:t>
            </a:r>
            <a:r>
              <a:rPr lang="en-US"/>
              <a:t> - www.freepik.com&lt;/a&gt;</a:t>
            </a:r>
          </a:p>
          <a:p>
            <a:r>
              <a:rPr lang="en-US" err="1">
                <a:hlinkClick r:id="rId2"/>
              </a:rPr>
              <a:t>IconExperience</a:t>
            </a:r>
            <a:r>
              <a:rPr lang="en-US">
                <a:hlinkClick r:id="rId2"/>
              </a:rPr>
              <a:t> » V-Collection » Heart Organ Icon</a:t>
            </a:r>
            <a:endParaRPr lang="en-US"/>
          </a:p>
          <a:p>
            <a:r>
              <a:rPr lang="en-US"/>
              <a:t>Soccer Ball: </a:t>
            </a:r>
            <a:r>
              <a:rPr lang="en-US" sz="2800">
                <a:hlinkClick r:id="rId3" tooltip="http://pngimg.es/download/52778"/>
              </a:rPr>
              <a:t>This Photo</a:t>
            </a:r>
            <a:r>
              <a:rPr lang="en-US" sz="2800"/>
              <a:t> by Unknown Author is licensed under </a:t>
            </a:r>
            <a:r>
              <a:rPr lang="en-US" sz="2800">
                <a:hlinkClick r:id="rId4" tooltip="https://creativecommons.org/licenses/by-nc/3.0/"/>
              </a:rPr>
              <a:t>CC BY-NC</a:t>
            </a:r>
            <a:endParaRPr lang="en-US" sz="2800"/>
          </a:p>
          <a:p>
            <a:r>
              <a:rPr lang="en-US" sz="2800">
                <a:hlinkClick r:id="rId5" tooltip="http://www.pngall.com/apple-fruit-png"/>
              </a:rPr>
              <a:t>Apple: This Photo</a:t>
            </a:r>
            <a:r>
              <a:rPr lang="en-US" sz="2800"/>
              <a:t> by Unknown Author is licensed under </a:t>
            </a:r>
            <a:r>
              <a:rPr lang="en-US" sz="2800">
                <a:hlinkClick r:id="rId4" tooltip="https://creativecommons.org/licenses/by-nc/3.0/"/>
              </a:rPr>
              <a:t>CC BY-NC</a:t>
            </a:r>
            <a:endParaRPr lang="en-US" sz="2800"/>
          </a:p>
          <a:p>
            <a:r>
              <a:rPr lang="en-US" sz="2800">
                <a:hlinkClick r:id="rId6" tooltip="http://www.lions-wing.net/lessons/advanced-linux/fifth/fifth.html"/>
              </a:rPr>
              <a:t>Boy Playing Video Games: This Photo</a:t>
            </a:r>
            <a:r>
              <a:rPr lang="en-US" sz="2800"/>
              <a:t> by Unknown Author is licensed under </a:t>
            </a:r>
            <a:r>
              <a:rPr lang="en-US" sz="2800">
                <a:hlinkClick r:id="rId7" tooltip="https://creativecommons.org/licenses/by-nc-sa/3.0/"/>
              </a:rPr>
              <a:t>CC BY-SA-NC</a:t>
            </a:r>
            <a:endParaRPr lang="en-US" sz="2800"/>
          </a:p>
          <a:p>
            <a:r>
              <a:rPr lang="en-US" sz="2800">
                <a:hlinkClick r:id="rId8" tooltip="http://ministry-to-children.com/temple-maintenance-bible-lesson-about-taking-care-of-your-physical-body-1-corinthians-619-20/"/>
              </a:rPr>
              <a:t>Boy Jump Roping: This Photo</a:t>
            </a:r>
            <a:r>
              <a:rPr lang="en-US" sz="2800"/>
              <a:t> by Unknown Author is licensed under </a:t>
            </a:r>
            <a:r>
              <a:rPr lang="en-US" sz="2800">
                <a:hlinkClick r:id="rId9" tooltip="https://creativecommons.org/licenses/by-sa/3.0/"/>
              </a:rPr>
              <a:t>CC BY-SA</a:t>
            </a:r>
            <a:endParaRPr lang="en-US" sz="2800"/>
          </a:p>
          <a:p>
            <a:r>
              <a:rPr lang="en-US"/>
              <a:t>Watching TV: </a:t>
            </a:r>
            <a:r>
              <a:rPr lang="en-US" sz="2800">
                <a:hlinkClick r:id="rId10" tooltip="http://bago-a-raga.blogspot.com/2015/10/"/>
              </a:rPr>
              <a:t>This Photo</a:t>
            </a:r>
            <a:r>
              <a:rPr lang="en-US" sz="2800"/>
              <a:t> by Unknown Author is licensed under </a:t>
            </a:r>
            <a:r>
              <a:rPr lang="en-US" sz="2800">
                <a:hlinkClick r:id="rId11" tooltip="https://creativecommons.org/licenses/by-nc-nd/3.0/"/>
              </a:rPr>
              <a:t>CC BY-NC-ND</a:t>
            </a:r>
            <a:endParaRPr lang="en-US" sz="2800"/>
          </a:p>
          <a:p>
            <a:r>
              <a:rPr lang="en-US" sz="2800">
                <a:hlinkClick r:id="rId12" tooltip="http://terri-thetiesthatbind.blogspot.com/2011/08/chocolate-covered-peanuts-gumdrops-part.html"/>
              </a:rPr>
              <a:t>Gum Drops: This Photo</a:t>
            </a:r>
            <a:r>
              <a:rPr lang="en-US" sz="2800"/>
              <a:t> by Unknown Author is licensed under </a:t>
            </a:r>
            <a:r>
              <a:rPr lang="en-US" sz="2800">
                <a:hlinkClick r:id="rId11" tooltip="https://creativecommons.org/licenses/by-nc-nd/3.0/"/>
              </a:rPr>
              <a:t>CC BY-NC-ND</a:t>
            </a:r>
            <a:endParaRPr lang="en-US" sz="2800"/>
          </a:p>
          <a:p>
            <a:r>
              <a:rPr lang="en-US"/>
              <a:t>Sick Heart: </a:t>
            </a:r>
            <a:r>
              <a:rPr lang="en-US" sz="2800">
                <a:hlinkClick r:id="rId13" tooltip="http://www.pngall.com/sick-png"/>
              </a:rPr>
              <a:t>This Photo</a:t>
            </a:r>
            <a:r>
              <a:rPr lang="en-US" sz="2800"/>
              <a:t> by Unknown Author is licensed under </a:t>
            </a:r>
            <a:r>
              <a:rPr lang="en-US" sz="2800">
                <a:hlinkClick r:id="rId4" tooltip="https://creativecommons.org/licenses/by-nc/3.0/"/>
              </a:rPr>
              <a:t>CC BY-NC</a:t>
            </a:r>
            <a:endParaRPr lang="en-US" sz="2800"/>
          </a:p>
          <a:p>
            <a:r>
              <a:rPr lang="en-US"/>
              <a:t>Out of Breath Boy: </a:t>
            </a:r>
            <a:r>
              <a:rPr lang="en-US" sz="2800">
                <a:hlinkClick r:id="rId14" tooltip="https://commons.wikimedia.org/wiki/File:Man_Out_of_Breath_Cartoon.svg"/>
              </a:rPr>
              <a:t>This Photo</a:t>
            </a:r>
            <a:r>
              <a:rPr lang="en-US" sz="2800"/>
              <a:t> by Unknown Author is licensed under </a:t>
            </a:r>
            <a:r>
              <a:rPr lang="en-US" sz="2800">
                <a:hlinkClick r:id="rId9" tooltip="https://creativecommons.org/licenses/by-sa/3.0/"/>
              </a:rPr>
              <a:t>CC BY-SA</a:t>
            </a:r>
            <a:endParaRPr lang="en-US" sz="2800"/>
          </a:p>
          <a:p>
            <a:r>
              <a:rPr lang="en-US"/>
              <a:t>Heart Clip Art: </a:t>
            </a:r>
            <a:r>
              <a:rPr lang="en-US" sz="2800">
                <a:hlinkClick r:id="rId15" tooltip="https://en.wikipedia.org/wiki/Heart_symbol"/>
              </a:rPr>
              <a:t>This Photo</a:t>
            </a:r>
            <a:r>
              <a:rPr lang="en-US" sz="2800"/>
              <a:t> by Unknown Author is licensed under </a:t>
            </a:r>
            <a:r>
              <a:rPr lang="en-US" sz="2800">
                <a:hlinkClick r:id="rId9" tooltip="https://creativecommons.org/licenses/by-sa/3.0/"/>
              </a:rPr>
              <a:t>CC BY-SA</a:t>
            </a:r>
            <a:endParaRPr lang="en-US" sz="2800"/>
          </a:p>
          <a:p>
            <a:r>
              <a:rPr lang="en-US"/>
              <a:t>Exclamation Point: </a:t>
            </a:r>
            <a:r>
              <a:rPr lang="en-US" sz="2800">
                <a:hlinkClick r:id="rId16" tooltip="http://www.pngall.com/exclamation-mark-png/download/36279"/>
              </a:rPr>
              <a:t>This Photo</a:t>
            </a:r>
            <a:r>
              <a:rPr lang="en-US" sz="2800"/>
              <a:t> by Unknown Author is licensed under </a:t>
            </a:r>
            <a:r>
              <a:rPr lang="en-US" sz="2800">
                <a:hlinkClick r:id="rId4" tooltip="https://creativecommons.org/licenses/by-nc/3.0/"/>
              </a:rPr>
              <a:t>CC BY-NC</a:t>
            </a:r>
            <a:endParaRPr lang="en-US"/>
          </a:p>
          <a:p>
            <a:r>
              <a:rPr lang="en-US" sz="2800"/>
              <a:t>Cell Phone: </a:t>
            </a:r>
            <a:r>
              <a:rPr lang="en-US" sz="2800">
                <a:hlinkClick r:id="rId17" tooltip="https://en.wikipedia.org/wiki/File:Phone-htc-nexus-one.svg"/>
              </a:rPr>
              <a:t>This Photo</a:t>
            </a:r>
            <a:r>
              <a:rPr lang="en-US" sz="2800"/>
              <a:t> by Unknown Author is licensed under </a:t>
            </a:r>
            <a:r>
              <a:rPr lang="en-US" sz="2800">
                <a:hlinkClick r:id="rId9" tooltip="https://creativecommons.org/licenses/by-sa/3.0/"/>
              </a:rPr>
              <a:t>CC BY-SA</a:t>
            </a:r>
            <a:endParaRPr lang="en-US" sz="2800"/>
          </a:p>
          <a:p>
            <a:r>
              <a:rPr lang="en-US"/>
              <a:t>Healthy Heart Healthy You: </a:t>
            </a:r>
            <a:r>
              <a:rPr lang="en-US" sz="2800">
                <a:hlinkClick r:id="rId18" tooltip="http://www.indizoom.com/2013_01_01_archive.html"/>
              </a:rPr>
              <a:t>This Photo</a:t>
            </a:r>
            <a:r>
              <a:rPr lang="en-US" sz="2800"/>
              <a:t> by Unknown Author is licensed under </a:t>
            </a:r>
            <a:r>
              <a:rPr lang="en-US" sz="2800">
                <a:hlinkClick r:id="rId19" tooltip="https://creativecommons.org/licenses/by/3.0/"/>
              </a:rPr>
              <a:t>CC BY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32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5064-2DE5-475C-ADE0-C073D142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3DB88-9374-4900-BCCA-E7D779DFE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Cardiovascular Disease (CVD) Information and Resources (breakthecvdtrend.com)</a:t>
            </a:r>
            <a:endParaRPr lang="en-US"/>
          </a:p>
          <a:p>
            <a:r>
              <a:rPr lang="en-US">
                <a:hlinkClick r:id="rId3"/>
              </a:rPr>
              <a:t>Heart disease - Symptoms and causes - Mayo Clinic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4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8A997BF-8B71-41CF-B38C-983F601DBA2F}"/>
              </a:ext>
            </a:extLst>
          </p:cNvPr>
          <p:cNvSpPr/>
          <p:nvPr/>
        </p:nvSpPr>
        <p:spPr>
          <a:xfrm>
            <a:off x="2308370" y="351824"/>
            <a:ext cx="4463491" cy="2172715"/>
          </a:xfrm>
          <a:prstGeom prst="wedgeEllipseCallout">
            <a:avLst/>
          </a:prstGeom>
          <a:solidFill>
            <a:srgbClr val="77C6CD"/>
          </a:solidFill>
          <a:ln>
            <a:solidFill>
              <a:srgbClr val="78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Neue Haas Grotesk Text Pro" panose="020B0504020202020204" pitchFamily="34" charset="0"/>
                <a:ea typeface="MS PGothic" panose="020B0600070205080204" pitchFamily="34" charset="-128"/>
              </a:rPr>
              <a:t>Why is it important to think about heart health now?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F94E95-607A-4C48-B17C-213D96979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069" y="1263003"/>
            <a:ext cx="2006301" cy="559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5A348545-4B75-46AC-87EB-96615B09408E}"/>
              </a:ext>
            </a:extLst>
          </p:cNvPr>
          <p:cNvSpPr/>
          <p:nvPr/>
        </p:nvSpPr>
        <p:spPr>
          <a:xfrm>
            <a:off x="5314122" y="3299791"/>
            <a:ext cx="6029739" cy="2663687"/>
          </a:xfrm>
          <a:prstGeom prst="flowChartAlternateProcess">
            <a:avLst/>
          </a:prstGeom>
          <a:solidFill>
            <a:srgbClr val="77C6CD"/>
          </a:solidFill>
          <a:ln>
            <a:solidFill>
              <a:srgbClr val="FCF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eue Haas Grotesk Text Pro" panose="020B0504020202020204" pitchFamily="34" charset="0"/>
                <a:ea typeface="MS PGothic" panose="020B0600070205080204" pitchFamily="34" charset="-128"/>
              </a:rPr>
              <a:t>We only have one heart, and it is with us for the rest of our lives! Let’s look at ways we can keep it healthy early on.</a:t>
            </a:r>
          </a:p>
        </p:txBody>
      </p:sp>
    </p:spTree>
    <p:extLst>
      <p:ext uri="{BB962C8B-B14F-4D97-AF65-F5344CB8AC3E}">
        <p14:creationId xmlns:p14="http://schemas.microsoft.com/office/powerpoint/2010/main" val="213264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8A997BF-8B71-41CF-B38C-983F601DBA2F}"/>
              </a:ext>
            </a:extLst>
          </p:cNvPr>
          <p:cNvSpPr/>
          <p:nvPr/>
        </p:nvSpPr>
        <p:spPr>
          <a:xfrm>
            <a:off x="3178010" y="413386"/>
            <a:ext cx="4888741" cy="2810225"/>
          </a:xfrm>
          <a:prstGeom prst="wedgeEllipseCallout">
            <a:avLst/>
          </a:prstGeom>
          <a:solidFill>
            <a:srgbClr val="77C6CD"/>
          </a:solidFill>
          <a:ln>
            <a:solidFill>
              <a:srgbClr val="78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eue Haas Grotesk Text Pro" panose="020B0504020202020204" pitchFamily="34" charset="0"/>
              </a:rPr>
              <a:t>You can start taking care of your heart now by getting enough </a:t>
            </a:r>
            <a:r>
              <a:rPr lang="en-US" sz="2400">
                <a:solidFill>
                  <a:srgbClr val="FF0000"/>
                </a:solidFill>
                <a:latin typeface="Neue Haas Grotesk Text Pro" panose="020B0504020202020204" pitchFamily="34" charset="0"/>
              </a:rPr>
              <a:t>exercise</a:t>
            </a:r>
            <a:r>
              <a:rPr lang="en-US" sz="2400">
                <a:latin typeface="Neue Haas Grotesk Text Pro" panose="020B0504020202020204" pitchFamily="34" charset="0"/>
              </a:rPr>
              <a:t> each day and </a:t>
            </a:r>
            <a:r>
              <a:rPr lang="en-US" sz="2400">
                <a:solidFill>
                  <a:srgbClr val="FF0000"/>
                </a:solidFill>
                <a:latin typeface="Neue Haas Grotesk Text Pro" panose="020B0504020202020204" pitchFamily="34" charset="0"/>
              </a:rPr>
              <a:t>eating healthy foods</a:t>
            </a:r>
            <a:r>
              <a:rPr lang="en-US" sz="2400">
                <a:latin typeface="Neue Haas Grotesk Text Pro" panose="020B0504020202020204" pitchFamily="34" charset="0"/>
              </a:rPr>
              <a:t>.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D197990-123C-46B3-B360-A5F09539D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709" y="1263003"/>
            <a:ext cx="2006301" cy="559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9C35B720-4550-4ADC-9F07-4D3C23D5E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16990" y="583097"/>
            <a:ext cx="3024770" cy="3024770"/>
          </a:xfrm>
          <a:prstGeom prst="rect">
            <a:avLst/>
          </a:prstGeom>
        </p:spPr>
      </p:pic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B4DBFD12-1F5C-4330-AF8D-EC686077D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16990" y="3429000"/>
            <a:ext cx="3024770" cy="3024770"/>
          </a:xfrm>
          <a:prstGeom prst="rect">
            <a:avLst/>
          </a:prstGeom>
        </p:spPr>
      </p:pic>
      <p:pic>
        <p:nvPicPr>
          <p:cNvPr id="15" name="Picture 14" descr="A picture containing fruit, indoor, apple&#10;&#10;Description automatically generated">
            <a:extLst>
              <a:ext uri="{FF2B5EF4-FFF2-40B4-BE49-F238E27FC236}">
                <a16:creationId xmlns:a16="http://schemas.microsoft.com/office/drawing/2014/main" id="{2984470F-588A-4D65-BA67-B0B484049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57252" y="4060502"/>
            <a:ext cx="2016762" cy="1399912"/>
          </a:xfrm>
          <a:prstGeom prst="rect">
            <a:avLst/>
          </a:prstGeom>
        </p:spPr>
      </p:pic>
      <p:pic>
        <p:nvPicPr>
          <p:cNvPr id="23" name="Picture 22" descr="A close-up of a football ball&#10;&#10;Description automatically generated with medium confidence">
            <a:extLst>
              <a:ext uri="{FF2B5EF4-FFF2-40B4-BE49-F238E27FC236}">
                <a16:creationId xmlns:a16="http://schemas.microsoft.com/office/drawing/2014/main" id="{CD6225D6-877D-4AA1-882E-3FBF1330E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406120" y="1306606"/>
            <a:ext cx="1519026" cy="157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97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8A997BF-8B71-41CF-B38C-983F601DBA2F}"/>
              </a:ext>
            </a:extLst>
          </p:cNvPr>
          <p:cNvSpPr/>
          <p:nvPr/>
        </p:nvSpPr>
        <p:spPr>
          <a:xfrm>
            <a:off x="2726331" y="217896"/>
            <a:ext cx="5568425" cy="2810225"/>
          </a:xfrm>
          <a:prstGeom prst="wedgeEllipseCallout">
            <a:avLst/>
          </a:prstGeom>
          <a:solidFill>
            <a:srgbClr val="77C6CD"/>
          </a:solidFill>
          <a:ln>
            <a:solidFill>
              <a:srgbClr val="78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Neue Haas Grotesk Text Pro" panose="020B0504020202020204" pitchFamily="34" charset="0"/>
                <a:ea typeface="MS PGothic" panose="020B0600070205080204" pitchFamily="34" charset="-128"/>
              </a:rPr>
              <a:t>Here is a list of some activities. Click which one would be the most heart healthy!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D197990-123C-46B3-B360-A5F09539D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481" y="1263003"/>
            <a:ext cx="2006301" cy="559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71EA27-08E3-4600-99F2-870023880D3A}"/>
              </a:ext>
            </a:extLst>
          </p:cNvPr>
          <p:cNvSpPr txBox="1"/>
          <p:nvPr/>
        </p:nvSpPr>
        <p:spPr>
          <a:xfrm>
            <a:off x="6970643" y="5786661"/>
            <a:ext cx="1324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4EDF2A-9CDE-4CD4-AF20-AC85F42C9812}"/>
              </a:ext>
            </a:extLst>
          </p:cNvPr>
          <p:cNvGrpSpPr/>
          <p:nvPr/>
        </p:nvGrpSpPr>
        <p:grpSpPr>
          <a:xfrm>
            <a:off x="9134406" y="3829879"/>
            <a:ext cx="2615241" cy="2615241"/>
            <a:chOff x="9134406" y="3829879"/>
            <a:chExt cx="2615241" cy="2615241"/>
          </a:xfrm>
        </p:grpSpPr>
        <p:pic>
          <p:nvPicPr>
            <p:cNvPr id="7" name="Picture 6" descr="Shape, arrow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1CDAAEF7-2C62-4A71-9756-70BDF619C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9134406" y="3829879"/>
              <a:ext cx="2615241" cy="2615241"/>
            </a:xfrm>
            <a:prstGeom prst="rect">
              <a:avLst/>
            </a:prstGeom>
          </p:spPr>
        </p:pic>
        <p:pic>
          <p:nvPicPr>
            <p:cNvPr id="10" name="Picture 9" descr="A picture containing icon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9D4B4286-29B9-46F3-8485-B3C222B5B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557110" y="4347180"/>
              <a:ext cx="1852976" cy="14868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80F619-F5C3-43C2-9330-AF857AC520A9}"/>
              </a:ext>
            </a:extLst>
          </p:cNvPr>
          <p:cNvSpPr txBox="1"/>
          <p:nvPr/>
        </p:nvSpPr>
        <p:spPr>
          <a:xfrm>
            <a:off x="2476500" y="5834062"/>
            <a:ext cx="723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CA66BD-0289-4B45-914E-BF390F792414}"/>
              </a:ext>
            </a:extLst>
          </p:cNvPr>
          <p:cNvGrpSpPr/>
          <p:nvPr/>
        </p:nvGrpSpPr>
        <p:grpSpPr>
          <a:xfrm>
            <a:off x="6229445" y="3906791"/>
            <a:ext cx="2615242" cy="2615242"/>
            <a:chOff x="6229445" y="3906791"/>
            <a:chExt cx="2615242" cy="2615242"/>
          </a:xfrm>
        </p:grpSpPr>
        <p:pic>
          <p:nvPicPr>
            <p:cNvPr id="20" name="Picture 19" descr="Shape, arrow&#10;&#10;Description automatically generated">
              <a:hlinkClick r:id="rId8" action="ppaction://hlinksldjump"/>
              <a:extLst>
                <a:ext uri="{FF2B5EF4-FFF2-40B4-BE49-F238E27FC236}">
                  <a16:creationId xmlns:a16="http://schemas.microsoft.com/office/drawing/2014/main" id="{AE98BE89-3B16-4DCA-A18D-FC7CFCD26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229445" y="3906791"/>
              <a:ext cx="2615242" cy="2615242"/>
            </a:xfrm>
            <a:prstGeom prst="rect">
              <a:avLst/>
            </a:prstGeom>
          </p:spPr>
        </p:pic>
        <p:pic>
          <p:nvPicPr>
            <p:cNvPr id="16" name="Picture 15" descr="A picture containing floor, sport, person, playing&#10;&#10;Description automatically generated">
              <a:hlinkClick r:id="rId8" action="ppaction://hlinksldjump"/>
              <a:extLst>
                <a:ext uri="{FF2B5EF4-FFF2-40B4-BE49-F238E27FC236}">
                  <a16:creationId xmlns:a16="http://schemas.microsoft.com/office/drawing/2014/main" id="{1479C1A9-6971-488E-869E-2DF1FDE9D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422582" y="4370002"/>
              <a:ext cx="2228968" cy="14810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BFD88-015F-4577-ABCA-188FE8E1B237}"/>
              </a:ext>
            </a:extLst>
          </p:cNvPr>
          <p:cNvGrpSpPr/>
          <p:nvPr/>
        </p:nvGrpSpPr>
        <p:grpSpPr>
          <a:xfrm>
            <a:off x="3403834" y="3829879"/>
            <a:ext cx="2615242" cy="2615242"/>
            <a:chOff x="3403834" y="3829879"/>
            <a:chExt cx="2615242" cy="2615242"/>
          </a:xfrm>
        </p:grpSpPr>
        <p:pic>
          <p:nvPicPr>
            <p:cNvPr id="17" name="Picture 16" descr="Shape, arrow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9C35B720-4550-4ADC-9F07-4D3C23D5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403834" y="3829879"/>
              <a:ext cx="2615242" cy="2615242"/>
            </a:xfrm>
            <a:prstGeom prst="rect">
              <a:avLst/>
            </a:prstGeom>
          </p:spPr>
        </p:pic>
        <p:pic>
          <p:nvPicPr>
            <p:cNvPr id="3" name="Picture 2" descr="A picture containing person, indoor, young, child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CEE33FA7-D96C-48BD-BE33-FCA654051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3892818" y="4370002"/>
              <a:ext cx="1629294" cy="14640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0134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1EA27-08E3-4600-99F2-870023880D3A}"/>
              </a:ext>
            </a:extLst>
          </p:cNvPr>
          <p:cNvSpPr txBox="1"/>
          <p:nvPr/>
        </p:nvSpPr>
        <p:spPr>
          <a:xfrm>
            <a:off x="6970643" y="5786661"/>
            <a:ext cx="1324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80F619-F5C3-43C2-9330-AF857AC520A9}"/>
              </a:ext>
            </a:extLst>
          </p:cNvPr>
          <p:cNvSpPr txBox="1"/>
          <p:nvPr/>
        </p:nvSpPr>
        <p:spPr>
          <a:xfrm>
            <a:off x="2476500" y="5834062"/>
            <a:ext cx="723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C2A73F-8CA2-407C-B189-0FBC5B781059}"/>
              </a:ext>
            </a:extLst>
          </p:cNvPr>
          <p:cNvSpPr txBox="1"/>
          <p:nvPr/>
        </p:nvSpPr>
        <p:spPr>
          <a:xfrm>
            <a:off x="3452292" y="2359476"/>
            <a:ext cx="1089328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77C6CD"/>
                </a:solidFill>
                <a:latin typeface="Modern Love Grunge" panose="04070805081005020601" pitchFamily="82" charset="0"/>
                <a:ea typeface="HGSMinchoE" panose="020B0400000000000000" pitchFamily="18" charset="-128"/>
                <a:cs typeface="Mongolian Baiti" panose="03000500000000000000" pitchFamily="66" charset="0"/>
              </a:rPr>
              <a:t>Correct!</a:t>
            </a:r>
          </a:p>
          <a:p>
            <a:r>
              <a:rPr lang="en-US"/>
              <a:t> 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711FBA43-F310-423C-9C57-2AEBBF17B98C}"/>
              </a:ext>
            </a:extLst>
          </p:cNvPr>
          <p:cNvSpPr/>
          <p:nvPr/>
        </p:nvSpPr>
        <p:spPr>
          <a:xfrm>
            <a:off x="390111" y="5499652"/>
            <a:ext cx="2339837" cy="940609"/>
          </a:xfrm>
          <a:prstGeom prst="roundRect">
            <a:avLst/>
          </a:prstGeom>
          <a:solidFill>
            <a:srgbClr val="77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8794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1EA27-08E3-4600-99F2-870023880D3A}"/>
              </a:ext>
            </a:extLst>
          </p:cNvPr>
          <p:cNvSpPr txBox="1"/>
          <p:nvPr/>
        </p:nvSpPr>
        <p:spPr>
          <a:xfrm>
            <a:off x="6970643" y="5786661"/>
            <a:ext cx="1324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C2A73F-8CA2-407C-B189-0FBC5B781059}"/>
              </a:ext>
            </a:extLst>
          </p:cNvPr>
          <p:cNvSpPr txBox="1"/>
          <p:nvPr/>
        </p:nvSpPr>
        <p:spPr>
          <a:xfrm>
            <a:off x="3677579" y="2359476"/>
            <a:ext cx="1089328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77C6CD"/>
                </a:solidFill>
                <a:latin typeface="Modern Love Grunge" panose="04070805081005020601" pitchFamily="82" charset="0"/>
                <a:ea typeface="HGSMinchoE" panose="020B0400000000000000" pitchFamily="18" charset="-128"/>
                <a:cs typeface="Mongolian Baiti" panose="03000500000000000000" pitchFamily="66" charset="0"/>
              </a:rPr>
              <a:t>Sorry!</a:t>
            </a:r>
          </a:p>
          <a:p>
            <a:r>
              <a:rPr lang="en-US"/>
              <a:t> 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F5C97A25-1B17-428C-A2A6-E22679B1D80B}"/>
              </a:ext>
            </a:extLst>
          </p:cNvPr>
          <p:cNvSpPr/>
          <p:nvPr/>
        </p:nvSpPr>
        <p:spPr>
          <a:xfrm>
            <a:off x="390111" y="5499652"/>
            <a:ext cx="2683288" cy="940609"/>
          </a:xfrm>
          <a:prstGeom prst="roundRect">
            <a:avLst/>
          </a:prstGeom>
          <a:solidFill>
            <a:srgbClr val="77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Try Again</a:t>
            </a:r>
          </a:p>
        </p:txBody>
      </p:sp>
    </p:spTree>
    <p:extLst>
      <p:ext uri="{BB962C8B-B14F-4D97-AF65-F5344CB8AC3E}">
        <p14:creationId xmlns:p14="http://schemas.microsoft.com/office/powerpoint/2010/main" val="52008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8A997BF-8B71-41CF-B38C-983F601DBA2F}"/>
              </a:ext>
            </a:extLst>
          </p:cNvPr>
          <p:cNvSpPr/>
          <p:nvPr/>
        </p:nvSpPr>
        <p:spPr>
          <a:xfrm flipH="1">
            <a:off x="3816626" y="412083"/>
            <a:ext cx="5533056" cy="2810225"/>
          </a:xfrm>
          <a:prstGeom prst="wedgeEllipseCallout">
            <a:avLst/>
          </a:prstGeom>
          <a:solidFill>
            <a:srgbClr val="77C6CD"/>
          </a:solidFill>
          <a:ln>
            <a:solidFill>
              <a:srgbClr val="78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Neue Haas Grotesk Text Pro" panose="020B0504020202020204" pitchFamily="34" charset="0"/>
                <a:ea typeface="MS PGothic" panose="020B0600070205080204" pitchFamily="34" charset="-128"/>
              </a:rPr>
              <a:t>Here is a list of some snacks. Click which one would be the most heart healthy!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3372A9-9CDF-4E1F-A3AE-7C861D7EBA8C}"/>
              </a:ext>
            </a:extLst>
          </p:cNvPr>
          <p:cNvGrpSpPr/>
          <p:nvPr/>
        </p:nvGrpSpPr>
        <p:grpSpPr>
          <a:xfrm>
            <a:off x="9448038" y="1215407"/>
            <a:ext cx="2560933" cy="5642593"/>
            <a:chOff x="7865057" y="1263003"/>
            <a:chExt cx="2560933" cy="5642593"/>
          </a:xfrm>
        </p:grpSpPr>
        <p:pic>
          <p:nvPicPr>
            <p:cNvPr id="10" name="Picture 9" descr="A person holding a clipboard&#10;&#10;Description automatically generated with low confidence">
              <a:extLst>
                <a:ext uri="{FF2B5EF4-FFF2-40B4-BE49-F238E27FC236}">
                  <a16:creationId xmlns:a16="http://schemas.microsoft.com/office/drawing/2014/main" id="{F115E03A-C3DC-4DB9-A0B4-A54E90E31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057" y="1263003"/>
              <a:ext cx="2560933" cy="56425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Shape, arrow&#10;&#10;Description automatically generated">
              <a:extLst>
                <a:ext uri="{FF2B5EF4-FFF2-40B4-BE49-F238E27FC236}">
                  <a16:creationId xmlns:a16="http://schemas.microsoft.com/office/drawing/2014/main" id="{2468C415-F2DB-4464-8FE8-63B2CCA75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20986694">
              <a:off x="8324801" y="3513720"/>
              <a:ext cx="459503" cy="45950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68409-EAF6-4F51-B070-AEA91851AB22}"/>
              </a:ext>
            </a:extLst>
          </p:cNvPr>
          <p:cNvGrpSpPr/>
          <p:nvPr/>
        </p:nvGrpSpPr>
        <p:grpSpPr>
          <a:xfrm>
            <a:off x="3318381" y="3830675"/>
            <a:ext cx="2615241" cy="2615241"/>
            <a:chOff x="3318381" y="3830675"/>
            <a:chExt cx="2615241" cy="2615241"/>
          </a:xfrm>
        </p:grpSpPr>
        <p:pic>
          <p:nvPicPr>
            <p:cNvPr id="9" name="Picture 8" descr="Shape, arrow&#10;&#10;Description automatically generated">
              <a:hlinkClick r:id="rId5" action="ppaction://hlinksldjump"/>
              <a:extLst>
                <a:ext uri="{FF2B5EF4-FFF2-40B4-BE49-F238E27FC236}">
                  <a16:creationId xmlns:a16="http://schemas.microsoft.com/office/drawing/2014/main" id="{BD5AEBE7-BF6D-4D4B-B8B5-FA1358C5C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318381" y="3830675"/>
              <a:ext cx="2615241" cy="2615241"/>
            </a:xfrm>
            <a:prstGeom prst="rect">
              <a:avLst/>
            </a:prstGeom>
          </p:spPr>
        </p:pic>
        <p:pic>
          <p:nvPicPr>
            <p:cNvPr id="3" name="Picture 2" descr="A bowl of orange peels&#10;&#10;Description automatically generated with medium confidence">
              <a:hlinkClick r:id="rId5" action="ppaction://hlinksldjump"/>
              <a:extLst>
                <a:ext uri="{FF2B5EF4-FFF2-40B4-BE49-F238E27FC236}">
                  <a16:creationId xmlns:a16="http://schemas.microsoft.com/office/drawing/2014/main" id="{E97F71EB-A93C-4C7C-BAA3-E9B6B766D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3620590" y="4285287"/>
              <a:ext cx="2010822" cy="15097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120355F-392E-466E-85B9-198B114E3BBB}"/>
              </a:ext>
            </a:extLst>
          </p:cNvPr>
          <p:cNvGrpSpPr/>
          <p:nvPr/>
        </p:nvGrpSpPr>
        <p:grpSpPr>
          <a:xfrm>
            <a:off x="421755" y="3830675"/>
            <a:ext cx="2615242" cy="2615242"/>
            <a:chOff x="421755" y="3830675"/>
            <a:chExt cx="2615242" cy="2615242"/>
          </a:xfrm>
        </p:grpSpPr>
        <p:pic>
          <p:nvPicPr>
            <p:cNvPr id="17" name="Picture 16" descr="Shape, arrow&#10;&#10;Description automatically generated">
              <a:hlinkClick r:id="rId5" action="ppaction://hlinksldjump"/>
              <a:extLst>
                <a:ext uri="{FF2B5EF4-FFF2-40B4-BE49-F238E27FC236}">
                  <a16:creationId xmlns:a16="http://schemas.microsoft.com/office/drawing/2014/main" id="{9C35B720-4550-4ADC-9F07-4D3C23D5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21755" y="3830675"/>
              <a:ext cx="2615242" cy="2615242"/>
            </a:xfrm>
            <a:prstGeom prst="rect">
              <a:avLst/>
            </a:prstGeom>
          </p:spPr>
        </p:pic>
        <p:pic>
          <p:nvPicPr>
            <p:cNvPr id="6" name="Picture 5" descr="A picture containing food, sweet, fruit, colorful&#10;&#10;Description automatically generated">
              <a:hlinkClick r:id="rId5" action="ppaction://hlinksldjump"/>
              <a:extLst>
                <a:ext uri="{FF2B5EF4-FFF2-40B4-BE49-F238E27FC236}">
                  <a16:creationId xmlns:a16="http://schemas.microsoft.com/office/drawing/2014/main" id="{4F37218F-3523-4566-BB03-E905F215C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700262" y="4344579"/>
              <a:ext cx="2058228" cy="13659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F27027-50F6-438E-91DA-8F8B7541B7CB}"/>
              </a:ext>
            </a:extLst>
          </p:cNvPr>
          <p:cNvGrpSpPr/>
          <p:nvPr/>
        </p:nvGrpSpPr>
        <p:grpSpPr>
          <a:xfrm>
            <a:off x="6258379" y="3830675"/>
            <a:ext cx="2615241" cy="2615241"/>
            <a:chOff x="6258379" y="3830675"/>
            <a:chExt cx="2615241" cy="2615241"/>
          </a:xfrm>
        </p:grpSpPr>
        <p:pic>
          <p:nvPicPr>
            <p:cNvPr id="7" name="Picture 6" descr="Shape, arrow&#10;&#10;Description automatically generated">
              <a:hlinkClick r:id="rId10" action="ppaction://hlinksldjump"/>
              <a:extLst>
                <a:ext uri="{FF2B5EF4-FFF2-40B4-BE49-F238E27FC236}">
                  <a16:creationId xmlns:a16="http://schemas.microsoft.com/office/drawing/2014/main" id="{1CDAAEF7-2C62-4A71-9756-70BDF619C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6258379" y="3830675"/>
              <a:ext cx="2615241" cy="2615241"/>
            </a:xfrm>
            <a:prstGeom prst="rect">
              <a:avLst/>
            </a:prstGeom>
          </p:spPr>
        </p:pic>
        <p:pic>
          <p:nvPicPr>
            <p:cNvPr id="14" name="Picture 13" descr="A pile of carrots&#10;&#10;Description automatically generated">
              <a:hlinkClick r:id="rId10" action="ppaction://hlinksldjump"/>
              <a:extLst>
                <a:ext uri="{FF2B5EF4-FFF2-40B4-BE49-F238E27FC236}">
                  <a16:creationId xmlns:a16="http://schemas.microsoft.com/office/drawing/2014/main" id="{4DCC2A40-0616-44C5-A054-4AD48F158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629720" y="4344579"/>
              <a:ext cx="1933921" cy="14504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6742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C72313B-A9CA-4BEB-8E12-56103A9F05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rgbClr val="76C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1EA27-08E3-4600-99F2-870023880D3A}"/>
              </a:ext>
            </a:extLst>
          </p:cNvPr>
          <p:cNvSpPr txBox="1"/>
          <p:nvPr/>
        </p:nvSpPr>
        <p:spPr>
          <a:xfrm>
            <a:off x="6970643" y="5786661"/>
            <a:ext cx="1324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80F619-F5C3-43C2-9330-AF857AC520A9}"/>
              </a:ext>
            </a:extLst>
          </p:cNvPr>
          <p:cNvSpPr txBox="1"/>
          <p:nvPr/>
        </p:nvSpPr>
        <p:spPr>
          <a:xfrm>
            <a:off x="2476500" y="5834062"/>
            <a:ext cx="723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C2A73F-8CA2-407C-B189-0FBC5B781059}"/>
              </a:ext>
            </a:extLst>
          </p:cNvPr>
          <p:cNvSpPr txBox="1"/>
          <p:nvPr/>
        </p:nvSpPr>
        <p:spPr>
          <a:xfrm>
            <a:off x="3452292" y="2359476"/>
            <a:ext cx="1089328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77C6CD"/>
                </a:solidFill>
                <a:latin typeface="Modern Love Grunge" panose="04070805081005020601" pitchFamily="82" charset="0"/>
                <a:ea typeface="HGSMinchoE" panose="020B0400000000000000" pitchFamily="18" charset="-128"/>
                <a:cs typeface="Mongolian Baiti" panose="03000500000000000000" pitchFamily="66" charset="0"/>
              </a:rPr>
              <a:t>Correct!</a:t>
            </a:r>
          </a:p>
          <a:p>
            <a:r>
              <a:rPr lang="en-US"/>
              <a:t> 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711FBA43-F310-423C-9C57-2AEBBF17B98C}"/>
              </a:ext>
            </a:extLst>
          </p:cNvPr>
          <p:cNvSpPr/>
          <p:nvPr/>
        </p:nvSpPr>
        <p:spPr>
          <a:xfrm>
            <a:off x="390111" y="5499652"/>
            <a:ext cx="2339837" cy="940609"/>
          </a:xfrm>
          <a:prstGeom prst="roundRect">
            <a:avLst/>
          </a:prstGeom>
          <a:solidFill>
            <a:srgbClr val="77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96215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C4E29444B7F45B73EFFE46DD0F335" ma:contentTypeVersion="11" ma:contentTypeDescription="Create a new document." ma:contentTypeScope="" ma:versionID="e316ed651712289d030eb4498d775ef1">
  <xsd:schema xmlns:xsd="http://www.w3.org/2001/XMLSchema" xmlns:xs="http://www.w3.org/2001/XMLSchema" xmlns:p="http://schemas.microsoft.com/office/2006/metadata/properties" xmlns:ns2="6f5a497a-8c0a-481f-8670-3e4d2faa02ef" xmlns:ns3="ccc025ae-d0c6-416b-88fa-14f103de50ab" targetNamespace="http://schemas.microsoft.com/office/2006/metadata/properties" ma:root="true" ma:fieldsID="4b4990eaaf608ee166b376c9d592c906" ns2:_="" ns3:_="">
    <xsd:import namespace="6f5a497a-8c0a-481f-8670-3e4d2faa02ef"/>
    <xsd:import namespace="ccc025ae-d0c6-416b-88fa-14f103de5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a497a-8c0a-481f-8670-3e4d2faa0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025ae-d0c6-416b-88fa-14f103de50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E10D95-8756-4958-9FC7-1EEAB568410B}">
  <ds:schemaRefs>
    <ds:schemaRef ds:uri="http://www.w3.org/XML/1998/namespace"/>
    <ds:schemaRef ds:uri="http://purl.org/dc/elements/1.1/"/>
    <ds:schemaRef ds:uri="http://schemas.microsoft.com/office/2006/metadata/properties"/>
    <ds:schemaRef ds:uri="6f5a497a-8c0a-481f-8670-3e4d2faa02ef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cc025ae-d0c6-416b-88fa-14f103de50a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1C9EC9-3D3E-411D-B723-E90213BA5335}">
  <ds:schemaRefs>
    <ds:schemaRef ds:uri="6f5a497a-8c0a-481f-8670-3e4d2faa02ef"/>
    <ds:schemaRef ds:uri="ccc025ae-d0c6-416b-88fa-14f103de50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BEE79D-0245-4B39-9453-D842F8786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697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HGSMinchoE</vt:lpstr>
      <vt:lpstr>MS PGothic</vt:lpstr>
      <vt:lpstr>Arial</vt:lpstr>
      <vt:lpstr>Calibri</vt:lpstr>
      <vt:lpstr>Calibri Light</vt:lpstr>
      <vt:lpstr>Modern Love Grunge</vt:lpstr>
      <vt:lpstr>Mongolian Baiti</vt:lpstr>
      <vt:lpstr>Neue Haas Grotesk Text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Picture Sources</vt:lpstr>
      <vt:lpstr>Information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Thiel, Kyla N.</dc:creator>
  <cp:lastModifiedBy>MARY E COOKE</cp:lastModifiedBy>
  <cp:revision>1</cp:revision>
  <dcterms:created xsi:type="dcterms:W3CDTF">2021-11-01T05:30:34Z</dcterms:created>
  <dcterms:modified xsi:type="dcterms:W3CDTF">2022-02-10T14:33:24Z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0x010100C5AC4E29444B7F45B73EFFE46DD0F335</vt:lpwstr>
  </property>
</Properties>
</file>