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950075" cy="9236075"/>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Gill Sans" panose="020B0604020202020204" charset="0"/>
      <p:regular r:id="rId35"/>
      <p:bold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1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9" name="Google Shape;149;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0" name="Google Shape;150;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2" name="Google Shape;212;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18" name="Google Shape;218;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95809" y="4387767"/>
            <a:ext cx="5560200" cy="41559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11c)</a:t>
            </a:r>
            <a:endParaRPr/>
          </a:p>
          <a:p>
            <a:pPr marL="0" lvl="0" indent="0" algn="l" rtl="0">
              <a:lnSpc>
                <a:spcPct val="100000"/>
              </a:lnSpc>
              <a:spcBef>
                <a:spcPts val="360"/>
              </a:spcBef>
              <a:spcAft>
                <a:spcPts val="0"/>
              </a:spcAft>
              <a:buSzPts val="1400"/>
              <a:buNone/>
            </a:pPr>
            <a:endParaRPr/>
          </a:p>
        </p:txBody>
      </p:sp>
      <p:sp>
        <p:nvSpPr>
          <p:cNvPr id="225" name="Google Shape;225;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2" name="Google Shape;232;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400"/>
              <a:buFont typeface="Arial"/>
              <a:buNone/>
            </a:pPr>
            <a:r>
              <a:rPr lang="en-US"/>
              <a:t>ESSA requirements outline the importance of  meaningful involvement of parents in the decisions made at the school. Specifically, schools are required to seek parents and stakeholder involvement in the development, implementation, review and revisions of the Parent Involvement Policy, the Title I Schoolwide Plan which is part of the School Improvement Plan, and the Home-School Compact. Parent engagement is also a vital component in the development of district wide policies. </a:t>
            </a:r>
            <a:endParaRPr/>
          </a:p>
          <a:p>
            <a:pPr marL="0" lvl="0" indent="0"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District Parent &amp; Family Engagement Plan</a:t>
            </a:r>
            <a:r>
              <a:rPr lang="en-US"/>
              <a:t>– how the district involves parents and builds schools’ and parents’ capacity for strong parent involvement and to help their children succeed.   The plan is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District Parent Involvement Policy Summary Brochure.</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11a)</a:t>
            </a:r>
            <a:endParaRPr i="1"/>
          </a:p>
          <a:p>
            <a:pPr marL="737452" lvl="1" indent="-283634" algn="l" rtl="0">
              <a:spcBef>
                <a:spcPts val="360"/>
              </a:spcBef>
              <a:spcAft>
                <a:spcPts val="0"/>
              </a:spcAft>
              <a:buClr>
                <a:schemeClr val="dk1"/>
              </a:buClr>
              <a:buSzPts val="1400"/>
              <a:buFont typeface="Arial"/>
              <a:buNone/>
            </a:pPr>
            <a:endParaRPr/>
          </a:p>
          <a:p>
            <a:pPr marL="0" lvl="0" indent="0" algn="l" rtl="0">
              <a:spcBef>
                <a:spcPts val="360"/>
              </a:spcBef>
              <a:spcAft>
                <a:spcPts val="0"/>
              </a:spcAft>
              <a:buClr>
                <a:schemeClr val="dk1"/>
              </a:buClr>
              <a:buSzPts val="1400"/>
              <a:buFont typeface="Arial"/>
              <a:buNone/>
            </a:pPr>
            <a:r>
              <a:rPr lang="en-US" b="1" u="sng"/>
              <a:t>Title I School Parent &amp; Family Engagement Plan</a:t>
            </a:r>
            <a:r>
              <a:rPr lang="en-US"/>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spcBef>
                <a:spcPts val="360"/>
              </a:spcBef>
              <a:spcAft>
                <a:spcPts val="0"/>
              </a:spcAft>
              <a:buClr>
                <a:schemeClr val="dk1"/>
              </a:buClr>
              <a:buSzPts val="1400"/>
              <a:buFont typeface="Arial"/>
              <a:buNone/>
            </a:pPr>
            <a:r>
              <a:rPr lang="en-US"/>
              <a:t>Distribute a copy of the School Parent Involvement Policy and review.</a:t>
            </a:r>
            <a:endParaRPr/>
          </a:p>
          <a:p>
            <a:pPr marL="737452" lvl="1" indent="-283634" algn="l" rtl="0">
              <a:spcBef>
                <a:spcPts val="360"/>
              </a:spcBef>
              <a:spcAft>
                <a:spcPts val="0"/>
              </a:spcAft>
              <a:buClr>
                <a:schemeClr val="dk1"/>
              </a:buClr>
              <a:buSzPts val="1400"/>
              <a:buFont typeface="Arial"/>
              <a:buNone/>
            </a:pPr>
            <a:r>
              <a:rPr lang="en-US"/>
              <a:t>Explain that Title I parents can be involved in reviewing and updating the policy each year (provide the dates/times for the meeting if available)</a:t>
            </a:r>
            <a:endParaRPr/>
          </a:p>
          <a:p>
            <a:pPr marL="737452" lvl="1" indent="-283634" algn="l" rtl="0">
              <a:spcBef>
                <a:spcPts val="360"/>
              </a:spcBef>
              <a:spcAft>
                <a:spcPts val="0"/>
              </a:spcAft>
              <a:buClr>
                <a:schemeClr val="dk1"/>
              </a:buClr>
              <a:buSzPts val="1400"/>
              <a:buFont typeface="Arial"/>
              <a:buNone/>
            </a:pPr>
            <a:r>
              <a:rPr lang="en-US" i="1"/>
              <a:t>(Assurance 11b)</a:t>
            </a:r>
            <a:endParaRPr i="1"/>
          </a:p>
          <a:p>
            <a:pPr marL="0" lvl="0" indent="0" algn="l" rtl="0">
              <a:spcBef>
                <a:spcPts val="360"/>
              </a:spcBef>
              <a:spcAft>
                <a:spcPts val="0"/>
              </a:spcAft>
              <a:buClr>
                <a:schemeClr val="dk1"/>
              </a:buClr>
              <a:buSzPts val="1400"/>
              <a:buFont typeface="Arial"/>
              <a:buNone/>
            </a:pPr>
            <a:endParaRPr b="1" u="sng"/>
          </a:p>
          <a:p>
            <a:pPr marL="0" lvl="0" indent="0" algn="l" rtl="0">
              <a:spcBef>
                <a:spcPts val="360"/>
              </a:spcBef>
              <a:spcAft>
                <a:spcPts val="0"/>
              </a:spcAft>
              <a:buClr>
                <a:schemeClr val="dk1"/>
              </a:buClr>
              <a:buSzPts val="1400"/>
              <a:buFont typeface="Arial"/>
              <a:buNone/>
            </a:pPr>
            <a:r>
              <a:rPr lang="en-US" b="1" u="sng"/>
              <a:t>Title I Home-School Compact</a:t>
            </a:r>
            <a:r>
              <a:rPr lang="en-US"/>
              <a:t> – outlines how parents, the entire school staff, and students will share the responsibility for improved student academic achievement. Must be reviewed and revised annually with parents. </a:t>
            </a:r>
            <a:endParaRPr/>
          </a:p>
          <a:p>
            <a:pPr marL="737452" lvl="1" indent="-283634" algn="l" rtl="0">
              <a:spcBef>
                <a:spcPts val="360"/>
              </a:spcBef>
              <a:spcAft>
                <a:spcPts val="0"/>
              </a:spcAft>
              <a:buClr>
                <a:schemeClr val="dk1"/>
              </a:buClr>
              <a:buSzPts val="1400"/>
              <a:buFont typeface="Arial"/>
              <a:buNone/>
            </a:pPr>
            <a:r>
              <a:rPr lang="en-US"/>
              <a:t>Distribute a copy of the School Parent Compact to review and discuss</a:t>
            </a:r>
            <a:endParaRPr/>
          </a:p>
          <a:p>
            <a:pPr marL="457200" lvl="1" indent="0" algn="l" rtl="0">
              <a:spcBef>
                <a:spcPts val="360"/>
              </a:spcBef>
              <a:spcAft>
                <a:spcPts val="0"/>
              </a:spcAft>
              <a:buClr>
                <a:schemeClr val="dk1"/>
              </a:buClr>
              <a:buSzPts val="1400"/>
              <a:buFont typeface="Arial"/>
              <a:buNone/>
            </a:pPr>
            <a:r>
              <a:rPr lang="en-US"/>
              <a:t>Explain that Title I parents can be involved in reviewing and updating the Home-School Compact each year during the Spring (provide the dates/times for the meeting if available)</a:t>
            </a:r>
            <a:endParaRPr/>
          </a:p>
          <a:p>
            <a:pPr marL="457200" lvl="1" indent="0" algn="l" rtl="0">
              <a:spcBef>
                <a:spcPts val="360"/>
              </a:spcBef>
              <a:spcAft>
                <a:spcPts val="0"/>
              </a:spcAft>
              <a:buClr>
                <a:schemeClr val="dk1"/>
              </a:buClr>
              <a:buSzPts val="1400"/>
              <a:buFont typeface="Arial"/>
              <a:buNone/>
            </a:pPr>
            <a:r>
              <a:rPr lang="en-US" i="1"/>
              <a:t>(Assurance 11c)</a:t>
            </a:r>
            <a:endParaRPr i="1"/>
          </a:p>
          <a:p>
            <a:pPr marL="0" lvl="0" indent="0" algn="l" rtl="0">
              <a:spcBef>
                <a:spcPts val="360"/>
              </a:spcBef>
              <a:spcAft>
                <a:spcPts val="0"/>
              </a:spcAft>
              <a:buClr>
                <a:schemeClr val="dk1"/>
              </a:buClr>
              <a:buSzPts val="1400"/>
              <a:buFont typeface="Arial"/>
              <a:buNone/>
            </a:pPr>
            <a:endParaRPr/>
          </a:p>
          <a:p>
            <a:pPr marL="0" lvl="0" indent="0" algn="l" rtl="0">
              <a:lnSpc>
                <a:spcPct val="100000"/>
              </a:lnSpc>
              <a:spcBef>
                <a:spcPts val="360"/>
              </a:spcBef>
              <a:spcAft>
                <a:spcPts val="0"/>
              </a:spcAft>
              <a:buSzPts val="1400"/>
              <a:buNone/>
            </a:pPr>
            <a:endParaRPr/>
          </a:p>
        </p:txBody>
      </p:sp>
      <p:sp>
        <p:nvSpPr>
          <p:cNvPr id="233" name="Google Shape;233;p1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9)</a:t>
            </a:r>
            <a:endParaRPr/>
          </a:p>
          <a:p>
            <a:pPr marL="0" lvl="0" indent="0" algn="l" rtl="0">
              <a:lnSpc>
                <a:spcPct val="100000"/>
              </a:lnSpc>
              <a:spcBef>
                <a:spcPts val="360"/>
              </a:spcBef>
              <a:spcAft>
                <a:spcPts val="0"/>
              </a:spcAft>
              <a:buSzPts val="1400"/>
              <a:buNone/>
            </a:pPr>
            <a:endParaRPr/>
          </a:p>
        </p:txBody>
      </p:sp>
      <p:sp>
        <p:nvSpPr>
          <p:cNvPr id="239" name="Google Shape;239;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5" name="Google Shape;245;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a:p>
        </p:txBody>
      </p:sp>
      <p:sp>
        <p:nvSpPr>
          <p:cNvPr id="246" name="Google Shape;246;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2" name="Google Shape;252;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253" name="Google Shape;253;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9" name="Google Shape;259;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60" name="Google Shape;260;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7" name="Google Shape;267;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removed if class visitation is not planned.</a:t>
            </a:r>
            <a:endParaRPr/>
          </a:p>
          <a:p>
            <a:pPr marL="0" lvl="0" indent="0" algn="l" rtl="0">
              <a:lnSpc>
                <a:spcPct val="100000"/>
              </a:lnSpc>
              <a:spcBef>
                <a:spcPts val="360"/>
              </a:spcBef>
              <a:spcAft>
                <a:spcPts val="0"/>
              </a:spcAft>
              <a:buSzPts val="1400"/>
              <a:buNone/>
            </a:pPr>
            <a:endParaRPr/>
          </a:p>
        </p:txBody>
      </p:sp>
      <p:sp>
        <p:nvSpPr>
          <p:cNvPr id="268" name="Google Shape;268;p18: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74" name="Google Shape;274;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Review bullet items.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11c)</a:t>
            </a:r>
            <a:endParaRPr/>
          </a:p>
        </p:txBody>
      </p:sp>
      <p:sp>
        <p:nvSpPr>
          <p:cNvPr id="158" name="Google Shape;158;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marR="0" lvl="0" indent="0" algn="l" rtl="0">
              <a:lnSpc>
                <a:spcPct val="100000"/>
              </a:lnSpc>
              <a:spcBef>
                <a:spcPts val="360"/>
              </a:spcBef>
              <a:spcAft>
                <a:spcPts val="0"/>
              </a:spcAft>
              <a:buClr>
                <a:srgbClr val="000000"/>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280" name="Google Shape;280;p2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65" name="Google Shape;165;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1" name="Google Shape;171;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income status is only used to allocating and distributing funds.  Students are selected to receive direct Title I services if they have an academic need.</a:t>
            </a:r>
            <a:endParaRPr b="0"/>
          </a:p>
          <a:p>
            <a:pPr marL="457200" lvl="0" indent="-228600" algn="l" rtl="0">
              <a:lnSpc>
                <a:spcPct val="100000"/>
              </a:lnSpc>
              <a:spcBef>
                <a:spcPts val="360"/>
              </a:spcBef>
              <a:spcAft>
                <a:spcPts val="0"/>
              </a:spcAft>
              <a:buSzPts val="1400"/>
              <a:buNone/>
            </a:pPr>
            <a:br>
              <a:rPr lang="en-US" b="0"/>
            </a:br>
            <a:r>
              <a:rPr lang="en-US" sz="1200" b="1" i="0" u="sng" strike="noStrike" cap="none">
                <a:solidFill>
                  <a:schemeClr val="dk1"/>
                </a:solidFill>
                <a:latin typeface="Arial"/>
                <a:ea typeface="Arial"/>
                <a:cs typeface="Arial"/>
                <a:sym typeface="Arial"/>
              </a:rPr>
              <a:t>For Title I Schoolwide Programs:  </a:t>
            </a:r>
            <a:r>
              <a:rPr lang="en-US" sz="1200" b="0" i="0" u="none" strike="noStrike" cap="none">
                <a:solidFill>
                  <a:schemeClr val="dk1"/>
                </a:solidFill>
                <a:latin typeface="Arial"/>
                <a:ea typeface="Arial"/>
                <a:cs typeface="Arial"/>
                <a:sym typeface="Arial"/>
              </a:rPr>
              <a:t>Our students are in a Title I Schoolwide program. This means that the School-based Title I funding can be used to upgrade the educational program in ways that may impact every student in the school .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This also means that </a:t>
            </a:r>
            <a:r>
              <a:rPr lang="en-US" sz="1200" b="1" i="0" u="none" strike="noStrike" cap="none">
                <a:solidFill>
                  <a:schemeClr val="dk1"/>
                </a:solidFill>
                <a:latin typeface="Arial"/>
                <a:ea typeface="Arial"/>
                <a:cs typeface="Arial"/>
                <a:sym typeface="Arial"/>
              </a:rPr>
              <a:t>every parent/guardian of a student in our school is a Title I parent!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funds are used by our school for a variety of programs and activities designed to increase children’s academic achievement (especially in reading and math).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a:t>
            </a:r>
            <a:endParaRPr/>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	Title I seeks to provide supplemental supports to assist the most academically fragile students while helping school reach their overall School Improvement Goals.  </a:t>
            </a:r>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endParaRPr sz="1200" b="0" i="0" u="none" strike="noStrike" cap="none">
              <a:solidFill>
                <a:schemeClr val="dk1"/>
              </a:solidFill>
              <a:latin typeface="Arial"/>
              <a:ea typeface="Arial"/>
              <a:cs typeface="Arial"/>
              <a:sym typeface="Arial"/>
            </a:endParaRPr>
          </a:p>
          <a:p>
            <a:pPr marL="457200" lvl="0" indent="-22860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2" name="Google Shape;172;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your Title I program and what it looks like.  </a:t>
            </a:r>
            <a:r>
              <a:rPr lang="en-US" sz="1200" b="1" i="0" u="none" strike="noStrike" cap="none">
                <a:solidFill>
                  <a:schemeClr val="dk1"/>
                </a:solidFill>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Some of the activities planned for our school this year include: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These activities were selected based on Parent &amp; Family Input last Spring.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a:t>
            </a:r>
            <a:endParaRPr b="0"/>
          </a:p>
          <a:p>
            <a:pPr marL="457200" marR="0" lvl="0" indent="-228600" algn="l" rtl="0">
              <a:lnSpc>
                <a:spcPct val="100000"/>
              </a:lnSpc>
              <a:spcBef>
                <a:spcPts val="360"/>
              </a:spcBef>
              <a:spcAft>
                <a:spcPts val="0"/>
              </a:spcAft>
              <a:buSzPts val="1400"/>
              <a:buNone/>
            </a:pPr>
            <a:br>
              <a:rPr lang="en-US"/>
            </a:br>
            <a:endParaRPr/>
          </a:p>
        </p:txBody>
      </p:sp>
      <p:sp>
        <p:nvSpPr>
          <p:cNvPr id="179" name="Google Shape;179;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Explain the process the school uses to involve parents in the decision-making process. Explain that parents are critical to this process.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Provide information on all of the opportunities parents have to participate. </a:t>
            </a:r>
            <a:endParaRPr b="0"/>
          </a:p>
          <a:p>
            <a:pPr marL="457200" lvl="0" indent="-228600" algn="l" rtl="0">
              <a:lnSpc>
                <a:spcPct val="100000"/>
              </a:lnSpc>
              <a:spcBef>
                <a:spcPts val="360"/>
              </a:spcBef>
              <a:spcAft>
                <a:spcPts val="0"/>
              </a:spcAft>
              <a:buSzPts val="1400"/>
              <a:buNone/>
            </a:pPr>
            <a:br>
              <a:rPr lang="en-US" b="0"/>
            </a:br>
            <a:r>
              <a:rPr lang="en-US" sz="1200" b="0" i="0" u="none" strike="noStrike" cap="none">
                <a:solidFill>
                  <a:schemeClr val="dk1"/>
                </a:solidFill>
                <a:latin typeface="Arial"/>
                <a:ea typeface="Arial"/>
                <a:cs typeface="Arial"/>
                <a:sym typeface="Arial"/>
              </a:rPr>
              <a:t>Opportunities to Volunteer:</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Describe the various opportunities for parents to volunteer or become involved in your school.  Some examples might include:</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In the school, in classrooms, or on fieldtrips </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Decisions and Planning on How to Use Title I School Parent &amp; Family Engagement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District/School Councils - meetings throughout the year where parents participate in school-wide program planning, and decide how to use the Title I parent involvement funds</a:t>
            </a:r>
            <a:endParaRPr b="0"/>
          </a:p>
          <a:p>
            <a:pPr marL="457200" lvl="0" indent="-22860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School Parent Councils</a:t>
            </a:r>
            <a:endParaRPr b="0"/>
          </a:p>
          <a:p>
            <a:pPr marL="457200" lvl="0" indent="-228600" algn="l" rtl="0">
              <a:lnSpc>
                <a:spcPct val="100000"/>
              </a:lnSpc>
              <a:spcBef>
                <a:spcPts val="360"/>
              </a:spcBef>
              <a:spcAft>
                <a:spcPts val="0"/>
              </a:spcAft>
              <a:buSzPts val="1400"/>
              <a:buNone/>
            </a:pPr>
            <a:br>
              <a:rPr lang="en-US" b="0"/>
            </a:br>
            <a:r>
              <a:rPr lang="en-US" sz="1200" b="0" i="1" u="none" strike="noStrike" cap="none">
                <a:solidFill>
                  <a:schemeClr val="dk1"/>
                </a:solidFill>
                <a:latin typeface="Arial"/>
                <a:ea typeface="Arial"/>
                <a:cs typeface="Arial"/>
                <a:sym typeface="Arial"/>
              </a:rPr>
              <a:t>(Assurance 11a &amp; c)</a:t>
            </a:r>
            <a:endParaRPr b="0"/>
          </a:p>
          <a:p>
            <a:pPr marL="457200" marR="0" lvl="0" indent="-228600" algn="l" rtl="0">
              <a:lnSpc>
                <a:spcPct val="100000"/>
              </a:lnSpc>
              <a:spcBef>
                <a:spcPts val="360"/>
              </a:spcBef>
              <a:spcAft>
                <a:spcPts val="0"/>
              </a:spcAft>
              <a:buSzPts val="1400"/>
              <a:buNone/>
            </a:pPr>
            <a:br>
              <a:rPr lang="en-US"/>
            </a:br>
            <a:endParaRPr/>
          </a:p>
        </p:txBody>
      </p:sp>
      <p:sp>
        <p:nvSpPr>
          <p:cNvPr id="186" name="Google Shape;186;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1" u="none" strike="noStrike" cap="none">
                <a:solidFill>
                  <a:schemeClr val="dk1"/>
                </a:solidFill>
                <a:latin typeface="Arial"/>
                <a:ea typeface="Arial"/>
                <a:cs typeface="Arial"/>
                <a:sym typeface="Arial"/>
              </a:rPr>
              <a:t>(Assurance 11a)</a:t>
            </a:r>
            <a:endParaRPr/>
          </a:p>
        </p:txBody>
      </p:sp>
      <p:sp>
        <p:nvSpPr>
          <p:cNvPr id="192" name="Google Shape;192;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sz="1200" b="0" i="0" u="none" strike="noStrike" cap="none">
                <a:solidFill>
                  <a:schemeClr val="dk1"/>
                </a:solidFill>
                <a:latin typeface="Arial"/>
                <a:ea typeface="Arial"/>
                <a:cs typeface="Arial"/>
                <a:sym typeface="Arial"/>
              </a:rPr>
              <a:t>(Assurance 11c)</a:t>
            </a:r>
            <a:endParaRPr/>
          </a:p>
        </p:txBody>
      </p:sp>
      <p:sp>
        <p:nvSpPr>
          <p:cNvPr id="198" name="Google Shape;198;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a:p>
          <a:p>
            <a:pPr marL="0" lvl="0" indent="0" algn="l" rtl="0">
              <a:lnSpc>
                <a:spcPct val="100000"/>
              </a:lnSpc>
              <a:spcBef>
                <a:spcPts val="360"/>
              </a:spcBef>
              <a:spcAft>
                <a:spcPts val="0"/>
              </a:spcAft>
              <a:buSzPts val="1400"/>
              <a:buNone/>
            </a:pPr>
            <a:endParaRPr/>
          </a:p>
        </p:txBody>
      </p:sp>
      <p:sp>
        <p:nvSpPr>
          <p:cNvPr id="205" name="Google Shape;205;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
          <p:cNvSpPr txBox="1">
            <a:spLocks noGrp="1"/>
          </p:cNvSpPr>
          <p:nvPr>
            <p:ph type="ctrTitle"/>
          </p:nvPr>
        </p:nvSpPr>
        <p:spPr>
          <a:xfrm>
            <a:off x="866442" y="1447801"/>
            <a:ext cx="662096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866442" y="4777380"/>
            <a:ext cx="662096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4" name="Google Shape;24;p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866443" y="4800587"/>
            <a:ext cx="66209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a:spLocks noGrp="1"/>
          </p:cNvSpPr>
          <p:nvPr>
            <p:ph type="pic" idx="2"/>
          </p:nvPr>
        </p:nvSpPr>
        <p:spPr>
          <a:xfrm>
            <a:off x="866442" y="685800"/>
            <a:ext cx="662096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81" name="Google Shape;81;p11"/>
          <p:cNvSpPr txBox="1">
            <a:spLocks noGrp="1"/>
          </p:cNvSpPr>
          <p:nvPr>
            <p:ph type="body" idx="1"/>
          </p:nvPr>
        </p:nvSpPr>
        <p:spPr>
          <a:xfrm>
            <a:off x="866443" y="5367325"/>
            <a:ext cx="662096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1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866442" y="1447800"/>
            <a:ext cx="6620968"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body" idx="1"/>
          </p:nvPr>
        </p:nvSpPr>
        <p:spPr>
          <a:xfrm>
            <a:off x="866442" y="3657600"/>
            <a:ext cx="6620968"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8" name="Google Shape;88;p12"/>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1181409" y="1447800"/>
            <a:ext cx="6001049"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1448177" y="3771174"/>
            <a:ext cx="546115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4" name="Google Shape;94;p13"/>
          <p:cNvSpPr txBox="1">
            <a:spLocks noGrp="1"/>
          </p:cNvSpPr>
          <p:nvPr>
            <p:ph type="body" idx="2"/>
          </p:nvPr>
        </p:nvSpPr>
        <p:spPr>
          <a:xfrm>
            <a:off x="866442" y="4350657"/>
            <a:ext cx="6620968"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5" name="Google Shape;95;p1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98" name="Google Shape;98;p13"/>
          <p:cNvSpPr txBox="1"/>
          <p:nvPr/>
        </p:nvSpPr>
        <p:spPr>
          <a:xfrm>
            <a:off x="673897" y="971253"/>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 name="Google Shape;99;p13"/>
          <p:cNvSpPr txBox="1"/>
          <p:nvPr/>
        </p:nvSpPr>
        <p:spPr>
          <a:xfrm>
            <a:off x="6999690" y="2613787"/>
            <a:ext cx="601591"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866441" y="3124201"/>
            <a:ext cx="6620969"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103" name="Google Shape;103;p1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body" idx="1"/>
          </p:nvPr>
        </p:nvSpPr>
        <p:spPr>
          <a:xfrm>
            <a:off x="474834" y="1981200"/>
            <a:ext cx="22107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15"/>
          <p:cNvSpPr txBox="1">
            <a:spLocks noGrp="1"/>
          </p:cNvSpPr>
          <p:nvPr>
            <p:ph type="body" idx="2"/>
          </p:nvPr>
        </p:nvSpPr>
        <p:spPr>
          <a:xfrm>
            <a:off x="489475" y="2667000"/>
            <a:ext cx="219608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0" name="Google Shape;110;p15"/>
          <p:cNvSpPr txBox="1">
            <a:spLocks noGrp="1"/>
          </p:cNvSpPr>
          <p:nvPr>
            <p:ph type="body" idx="3"/>
          </p:nvPr>
        </p:nvSpPr>
        <p:spPr>
          <a:xfrm>
            <a:off x="2913504" y="1981200"/>
            <a:ext cx="2202754"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1" name="Google Shape;111;p15"/>
          <p:cNvSpPr txBox="1">
            <a:spLocks noGrp="1"/>
          </p:cNvSpPr>
          <p:nvPr>
            <p:ph type="body" idx="4"/>
          </p:nvPr>
        </p:nvSpPr>
        <p:spPr>
          <a:xfrm>
            <a:off x="2905586" y="2667000"/>
            <a:ext cx="2210671"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12" name="Google Shape;112;p15"/>
          <p:cNvSpPr txBox="1">
            <a:spLocks noGrp="1"/>
          </p:cNvSpPr>
          <p:nvPr>
            <p:ph type="body" idx="5"/>
          </p:nvPr>
        </p:nvSpPr>
        <p:spPr>
          <a:xfrm>
            <a:off x="5344917" y="1981200"/>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3" name="Google Shape;113;p15"/>
          <p:cNvSpPr txBox="1">
            <a:spLocks noGrp="1"/>
          </p:cNvSpPr>
          <p:nvPr>
            <p:ph type="body" idx="6"/>
          </p:nvPr>
        </p:nvSpPr>
        <p:spPr>
          <a:xfrm>
            <a:off x="5344917" y="2667000"/>
            <a:ext cx="2199658"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4" name="Google Shape;114;p15"/>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5" name="Google Shape;115;p15"/>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6" name="Google Shape;116;p1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489475" y="4250949"/>
            <a:ext cx="22056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2" name="Google Shape;122;p16"/>
          <p:cNvSpPr>
            <a:spLocks noGrp="1"/>
          </p:cNvSpPr>
          <p:nvPr>
            <p:ph type="pic" idx="2"/>
          </p:nvPr>
        </p:nvSpPr>
        <p:spPr>
          <a:xfrm>
            <a:off x="489475" y="2209800"/>
            <a:ext cx="2205612"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3" name="Google Shape;123;p16"/>
          <p:cNvSpPr txBox="1">
            <a:spLocks noGrp="1"/>
          </p:cNvSpPr>
          <p:nvPr>
            <p:ph type="body" idx="3"/>
          </p:nvPr>
        </p:nvSpPr>
        <p:spPr>
          <a:xfrm>
            <a:off x="489475" y="4827212"/>
            <a:ext cx="2205612"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4" name="Google Shape;124;p16"/>
          <p:cNvSpPr txBox="1">
            <a:spLocks noGrp="1"/>
          </p:cNvSpPr>
          <p:nvPr>
            <p:ph type="body" idx="4"/>
          </p:nvPr>
        </p:nvSpPr>
        <p:spPr>
          <a:xfrm>
            <a:off x="2917792" y="4250949"/>
            <a:ext cx="21984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5" name="Google Shape;125;p16"/>
          <p:cNvSpPr>
            <a:spLocks noGrp="1"/>
          </p:cNvSpPr>
          <p:nvPr>
            <p:ph type="pic" idx="5"/>
          </p:nvPr>
        </p:nvSpPr>
        <p:spPr>
          <a:xfrm>
            <a:off x="2917791" y="2209800"/>
            <a:ext cx="2198466"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6" name="Google Shape;126;p16"/>
          <p:cNvSpPr txBox="1">
            <a:spLocks noGrp="1"/>
          </p:cNvSpPr>
          <p:nvPr>
            <p:ph type="body" idx="6"/>
          </p:nvPr>
        </p:nvSpPr>
        <p:spPr>
          <a:xfrm>
            <a:off x="2916776" y="4827211"/>
            <a:ext cx="2201378"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7" name="Google Shape;127;p16"/>
          <p:cNvSpPr txBox="1">
            <a:spLocks noGrp="1"/>
          </p:cNvSpPr>
          <p:nvPr>
            <p:ph type="body" idx="7"/>
          </p:nvPr>
        </p:nvSpPr>
        <p:spPr>
          <a:xfrm>
            <a:off x="5344917" y="4250949"/>
            <a:ext cx="219965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8" name="Google Shape;128;p16"/>
          <p:cNvSpPr>
            <a:spLocks noGrp="1"/>
          </p:cNvSpPr>
          <p:nvPr>
            <p:ph type="pic" idx="8"/>
          </p:nvPr>
        </p:nvSpPr>
        <p:spPr>
          <a:xfrm>
            <a:off x="5344916" y="2209800"/>
            <a:ext cx="2199658"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9" name="Google Shape;129;p16"/>
          <p:cNvSpPr txBox="1">
            <a:spLocks noGrp="1"/>
          </p:cNvSpPr>
          <p:nvPr>
            <p:ph type="body" idx="9"/>
          </p:nvPr>
        </p:nvSpPr>
        <p:spPr>
          <a:xfrm>
            <a:off x="5344824" y="4827209"/>
            <a:ext cx="2202571"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30" name="Google Shape;130;p16"/>
          <p:cNvCxnSpPr/>
          <p:nvPr/>
        </p:nvCxnSpPr>
        <p:spPr>
          <a:xfrm>
            <a:off x="2795334"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31" name="Google Shape;131;p16"/>
          <p:cNvCxnSpPr/>
          <p:nvPr/>
        </p:nvCxnSpPr>
        <p:spPr>
          <a:xfrm>
            <a:off x="5223030"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32" name="Google Shape;132;p1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7"/>
          <p:cNvSpPr txBox="1">
            <a:spLocks noGrp="1"/>
          </p:cNvSpPr>
          <p:nvPr>
            <p:ph type="body" idx="1"/>
          </p:nvPr>
        </p:nvSpPr>
        <p:spPr>
          <a:xfrm rot="5400000">
            <a:off x="2085787" y="794839"/>
            <a:ext cx="4195481" cy="671165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8" name="Google Shape;138;p1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1"/>
        <p:cNvGrpSpPr/>
        <p:nvPr/>
      </p:nvGrpSpPr>
      <p:grpSpPr>
        <a:xfrm>
          <a:off x="0" y="0"/>
          <a:ext cx="0" cy="0"/>
          <a:chOff x="0" y="0"/>
          <a:chExt cx="0" cy="0"/>
        </a:xfrm>
      </p:grpSpPr>
      <p:sp>
        <p:nvSpPr>
          <p:cNvPr id="142" name="Google Shape;142;p18"/>
          <p:cNvSpPr txBox="1">
            <a:spLocks noGrp="1"/>
          </p:cNvSpPr>
          <p:nvPr>
            <p:ph type="title"/>
          </p:nvPr>
        </p:nvSpPr>
        <p:spPr>
          <a:xfrm rot="5400000">
            <a:off x="3974116" y="2685880"/>
            <a:ext cx="5826125" cy="131479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8"/>
          <p:cNvSpPr txBox="1">
            <a:spLocks noGrp="1"/>
          </p:cNvSpPr>
          <p:nvPr>
            <p:ph type="body" idx="1"/>
          </p:nvPr>
        </p:nvSpPr>
        <p:spPr>
          <a:xfrm rot="5400000">
            <a:off x="532314" y="730366"/>
            <a:ext cx="5483134" cy="556881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4" name="Google Shape;144;p1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1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30" name="Google Shape;30;p3"/>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866443" y="2861734"/>
            <a:ext cx="662096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866442" y="4777381"/>
            <a:ext cx="66209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6" name="Google Shape;36;p4"/>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827700" y="2060576"/>
            <a:ext cx="3298113"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2" name="Google Shape;42;p5"/>
          <p:cNvSpPr txBox="1">
            <a:spLocks noGrp="1"/>
          </p:cNvSpPr>
          <p:nvPr>
            <p:ph type="body" idx="2"/>
          </p:nvPr>
        </p:nvSpPr>
        <p:spPr>
          <a:xfrm>
            <a:off x="4241975" y="2056093"/>
            <a:ext cx="3298115"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3" name="Google Shape;43;p5"/>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827700" y="1905000"/>
            <a:ext cx="3298112"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9" name="Google Shape;49;p6"/>
          <p:cNvSpPr txBox="1">
            <a:spLocks noGrp="1"/>
          </p:cNvSpPr>
          <p:nvPr>
            <p:ph type="body" idx="2"/>
          </p:nvPr>
        </p:nvSpPr>
        <p:spPr>
          <a:xfrm>
            <a:off x="827700"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0" name="Google Shape;50;p6"/>
          <p:cNvSpPr txBox="1">
            <a:spLocks noGrp="1"/>
          </p:cNvSpPr>
          <p:nvPr>
            <p:ph type="body" idx="3"/>
          </p:nvPr>
        </p:nvSpPr>
        <p:spPr>
          <a:xfrm>
            <a:off x="4241976" y="1905000"/>
            <a:ext cx="3298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51" name="Google Shape;51;p6"/>
          <p:cNvSpPr txBox="1">
            <a:spLocks noGrp="1"/>
          </p:cNvSpPr>
          <p:nvPr>
            <p:ph type="body" idx="4"/>
          </p:nvPr>
        </p:nvSpPr>
        <p:spPr>
          <a:xfrm>
            <a:off x="4241976" y="2514600"/>
            <a:ext cx="3298113"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52" name="Google Shape;52;p6"/>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66441" y="1447800"/>
            <a:ext cx="2551462"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3589397" y="1447800"/>
            <a:ext cx="3898013"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7" name="Google Shape;67;p9"/>
          <p:cNvSpPr txBox="1">
            <a:spLocks noGrp="1"/>
          </p:cNvSpPr>
          <p:nvPr>
            <p:ph type="body" idx="2"/>
          </p:nvPr>
        </p:nvSpPr>
        <p:spPr>
          <a:xfrm>
            <a:off x="866441" y="3129281"/>
            <a:ext cx="2551462"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8" name="Google Shape;68;p9"/>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65656" y="1854192"/>
            <a:ext cx="3820674"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a:spLocks noGrp="1"/>
          </p:cNvSpPr>
          <p:nvPr>
            <p:ph type="pic" idx="2"/>
          </p:nvPr>
        </p:nvSpPr>
        <p:spPr>
          <a:xfrm>
            <a:off x="5213517" y="1143000"/>
            <a:ext cx="2400925"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4" name="Google Shape;74;p10"/>
          <p:cNvSpPr txBox="1">
            <a:spLocks noGrp="1"/>
          </p:cNvSpPr>
          <p:nvPr>
            <p:ph type="body" idx="1"/>
          </p:nvPr>
        </p:nvSpPr>
        <p:spPr>
          <a:xfrm>
            <a:off x="866441" y="3657600"/>
            <a:ext cx="3814728"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5" name="Google Shape;75;p10"/>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chemeClr val="lt1"/>
              </a:buClr>
              <a:buSzPts val="2800"/>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p:nvPr/>
        </p:nvSpPr>
        <p:spPr>
          <a:xfrm>
            <a:off x="629943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5689832" y="-457200"/>
            <a:ext cx="1600200" cy="1600200"/>
          </a:xfrm>
          <a:prstGeom prst="ellipse">
            <a:avLst/>
          </a:prstGeom>
          <a:gradFill>
            <a:gsLst>
              <a:gs pos="0">
                <a:srgbClr val="4CB9C3">
                  <a:alpha val="13333"/>
                </a:srgbClr>
              </a:gs>
              <a:gs pos="36000">
                <a:srgbClr val="4CB9C3">
                  <a:alpha val="6274"/>
                </a:srgbClr>
              </a:gs>
              <a:gs pos="73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6299432" y="6096000"/>
            <a:ext cx="990600" cy="990600"/>
          </a:xfrm>
          <a:prstGeom prst="ellipse">
            <a:avLst/>
          </a:prstGeom>
          <a:gradFill>
            <a:gsLst>
              <a:gs pos="0">
                <a:srgbClr val="4CB9C3">
                  <a:alpha val="8235"/>
                </a:srgbClr>
              </a:gs>
              <a:gs pos="36000">
                <a:srgbClr val="4CB9C3">
                  <a:alpha val="4313"/>
                </a:srgbClr>
              </a:gs>
              <a:gs pos="66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153988" y="2667000"/>
            <a:ext cx="4191000" cy="4191000"/>
          </a:xfrm>
          <a:prstGeom prst="ellipse">
            <a:avLst/>
          </a:prstGeom>
          <a:gradFill>
            <a:gsLst>
              <a:gs pos="0">
                <a:srgbClr val="4CB9C3">
                  <a:alpha val="10588"/>
                </a:srgbClr>
              </a:gs>
              <a:gs pos="36000">
                <a:srgbClr val="4CB9C3">
                  <a:alpha val="9411"/>
                </a:srgbClr>
              </a:gs>
              <a:gs pos="75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839788" y="2895600"/>
            <a:ext cx="2362200" cy="2362200"/>
          </a:xfrm>
          <a:prstGeom prst="ellipse">
            <a:avLst/>
          </a:prstGeom>
          <a:gradFill>
            <a:gsLst>
              <a:gs pos="0">
                <a:srgbClr val="4CB9C3">
                  <a:alpha val="7450"/>
                </a:srgbClr>
              </a:gs>
              <a:gs pos="36000">
                <a:srgbClr val="4CB9C3">
                  <a:alpha val="7450"/>
                </a:srgbClr>
              </a:gs>
              <a:gs pos="72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txBox="1">
            <a:spLocks noGrp="1"/>
          </p:cNvSpPr>
          <p:nvPr>
            <p:ph type="title"/>
          </p:nvPr>
        </p:nvSpPr>
        <p:spPr>
          <a:xfrm>
            <a:off x="484710" y="452718"/>
            <a:ext cx="7055380"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7" name="Google Shape;17;p1"/>
          <p:cNvSpPr txBox="1">
            <a:spLocks noGrp="1"/>
          </p:cNvSpPr>
          <p:nvPr>
            <p:ph type="body" idx="1"/>
          </p:nvPr>
        </p:nvSpPr>
        <p:spPr>
          <a:xfrm>
            <a:off x="827700" y="2052925"/>
            <a:ext cx="6711654"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rot="5400000">
            <a:off x="7494989" y="1828771"/>
            <a:ext cx="990599" cy="2286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rot="5400000">
            <a:off x="6233335" y="3263371"/>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1"/>
          <p:cNvSpPr txBox="1">
            <a:spLocks noGrp="1"/>
          </p:cNvSpPr>
          <p:nvPr>
            <p:ph type="sldNum" idx="12"/>
          </p:nvPr>
        </p:nvSpPr>
        <p:spPr>
          <a:xfrm>
            <a:off x="7766431" y="295736"/>
            <a:ext cx="628813"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chemeClr val="lt1"/>
              </a:buClr>
              <a:buSzPts val="2801"/>
              <a:buFont typeface="Century Gothic"/>
              <a:buNone/>
              <a:defRPr sz="2801"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961901" y="3867293"/>
            <a:ext cx="6742800" cy="926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703DFF"/>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53" name="Google Shape;153;p19"/>
          <p:cNvSpPr txBox="1"/>
          <p:nvPr/>
        </p:nvSpPr>
        <p:spPr>
          <a:xfrm>
            <a:off x="940130" y="4905114"/>
            <a:ext cx="6742760" cy="2209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omic Sans MS"/>
                <a:cs typeface="Comic Sans MS"/>
                <a:sym typeface="Comic Sans MS"/>
              </a:rPr>
              <a:t>	</a:t>
            </a:r>
            <a:r>
              <a:rPr lang="en-US" sz="3200" dirty="0">
                <a:solidFill>
                  <a:srgbClr val="FF0000"/>
                </a:solidFill>
                <a:latin typeface="Comic Sans MS"/>
                <a:ea typeface="Comic Sans MS"/>
                <a:cs typeface="Comic Sans MS"/>
                <a:sym typeface="Comic Sans MS"/>
              </a:rPr>
              <a:t>Hawthorne Middle High</a:t>
            </a:r>
            <a:endParaRPr sz="18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b="0" i="0" u="none" strike="noStrike" cap="none" dirty="0">
                <a:solidFill>
                  <a:srgbClr val="FF0000"/>
                </a:solidFill>
                <a:latin typeface="Comic Sans MS"/>
                <a:ea typeface="Century Gothic"/>
                <a:cs typeface="Century Gothic"/>
                <a:sym typeface="Comic Sans MS"/>
              </a:rPr>
              <a:t>09/20/2023</a:t>
            </a:r>
            <a:endParaRPr sz="18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Mr. John Green </a:t>
            </a:r>
            <a:r>
              <a:rPr lang="en-US" sz="3200" dirty="0" err="1">
                <a:solidFill>
                  <a:srgbClr val="FF0000"/>
                </a:solidFill>
                <a:latin typeface="Comic Sans MS"/>
                <a:ea typeface="Century Gothic"/>
                <a:cs typeface="Century Gothic"/>
                <a:sym typeface="Comic Sans MS"/>
              </a:rPr>
              <a:t>ll</a:t>
            </a:r>
            <a:endParaRPr sz="1800" b="0" i="0" u="none" strike="noStrike" cap="none" dirty="0">
              <a:solidFill>
                <a:schemeClr val="lt1"/>
              </a:solidFill>
              <a:latin typeface="Century Gothic"/>
              <a:ea typeface="Century Gothic"/>
              <a:cs typeface="Century Gothic"/>
              <a:sym typeface="Century Gothic"/>
            </a:endParaRPr>
          </a:p>
        </p:txBody>
      </p:sp>
      <p:sp>
        <p:nvSpPr>
          <p:cNvPr id="154" name="Google Shape;154;p19" descr="https://lh6.googleusercontent.com/IX_RJUYKchwNpHT5MtnCdQ6Fp6g5NtRbzS7iazVXOo3ormJ1ha1kY8h-KuVFABX7i_E80Z09uNXHoN7GaX99gDsDMmmgzKqtPsV3dI-Vd5rHhDBBPz8x1LFQqX2xqplkLrECUHM=s0"/>
          <p:cNvSpPr/>
          <p:nvPr/>
        </p:nvSpPr>
        <p:spPr>
          <a:xfrm>
            <a:off x="4419600" y="3276600"/>
            <a:ext cx="1010392" cy="10103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55" name="Google Shape;155;p19"/>
          <p:cNvPicPr preferRelativeResize="0"/>
          <p:nvPr/>
        </p:nvPicPr>
        <p:blipFill rotWithShape="1">
          <a:blip r:embed="rId3">
            <a:alphaModFix/>
          </a:blip>
          <a:srcRect/>
          <a:stretch/>
        </p:blipFill>
        <p:spPr>
          <a:xfrm>
            <a:off x="961901" y="0"/>
            <a:ext cx="6742760" cy="37554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214349" y="258200"/>
            <a:ext cx="8715300" cy="600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200"/>
              <a:buFont typeface="Calibri"/>
              <a:buNone/>
            </a:pPr>
            <a:r>
              <a:rPr lang="en-US" sz="2800" b="1">
                <a:solidFill>
                  <a:schemeClr val="dk1"/>
                </a:solidFill>
                <a:latin typeface="Calibri"/>
                <a:ea typeface="Calibri"/>
                <a:cs typeface="Calibri"/>
                <a:sym typeface="Calibri"/>
              </a:rPr>
              <a:t>Florida Assessment of Student Thinking (F.A.S.T.)</a:t>
            </a:r>
            <a:endParaRPr sz="2800">
              <a:solidFill>
                <a:schemeClr val="dk1"/>
              </a:solidFill>
              <a:latin typeface="Calibri"/>
              <a:ea typeface="Calibri"/>
              <a:cs typeface="Calibri"/>
              <a:sym typeface="Calibri"/>
            </a:endParaRPr>
          </a:p>
        </p:txBody>
      </p:sp>
      <p:sp>
        <p:nvSpPr>
          <p:cNvPr id="215" name="Google Shape;215;p28"/>
          <p:cNvSpPr txBox="1"/>
          <p:nvPr/>
        </p:nvSpPr>
        <p:spPr>
          <a:xfrm>
            <a:off x="214301" y="1107105"/>
            <a:ext cx="8715300" cy="5520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Trebuchet MS"/>
                <a:ea typeface="Trebuchet MS"/>
                <a:cs typeface="Trebuchet MS"/>
                <a:sym typeface="Trebuchet MS"/>
              </a:rPr>
              <a:t>    </a:t>
            </a:r>
            <a:r>
              <a:rPr lang="en-US" sz="2400" b="0" i="0" u="none" strike="noStrike" cap="none">
                <a:solidFill>
                  <a:schemeClr val="dk1"/>
                </a:solidFill>
                <a:latin typeface="Trebuchet MS"/>
                <a:ea typeface="Trebuchet MS"/>
                <a:cs typeface="Trebuchet MS"/>
                <a:sym typeface="Trebuchet MS"/>
              </a:rPr>
              <a:t>Students are tested on:</a:t>
            </a:r>
            <a:endParaRPr sz="24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F.A.S.T. English Language Arts: 6-10</a:t>
            </a:r>
            <a:endParaRPr sz="2000" b="0" i="0" u="none" strike="noStrike" cap="none">
              <a:solidFill>
                <a:schemeClr val="dk1"/>
              </a:solidFill>
              <a:latin typeface="Trebuchet MS"/>
              <a:ea typeface="Trebuchet MS"/>
              <a:cs typeface="Trebuchet MS"/>
              <a:sym typeface="Trebuchet MS"/>
            </a:endParaRPr>
          </a:p>
          <a:p>
            <a:pPr marL="544068" marR="0" lvl="4"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F.A.S.T. Mathematics Grade 6-8</a:t>
            </a:r>
            <a:endParaRPr sz="2000" b="0" i="0" u="none" strike="noStrike" cap="none">
              <a:solidFill>
                <a:schemeClr val="dk1"/>
              </a:solidFill>
              <a:latin typeface="Trebuchet MS"/>
              <a:ea typeface="Trebuchet MS"/>
              <a:cs typeface="Trebuchet MS"/>
              <a:sym typeface="Trebuchet MS"/>
            </a:endParaRPr>
          </a:p>
          <a:p>
            <a:pPr marL="658368" marR="0" lvl="1" indent="-4572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SSA Science: Grade 8</a:t>
            </a: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03042B"/>
              </a:buClr>
              <a:buSzPts val="2800"/>
              <a:buFont typeface="Calibri"/>
              <a:buNone/>
            </a:pPr>
            <a:endParaRPr sz="2000" b="0" i="0" u="none" strike="noStrike" cap="none">
              <a:solidFill>
                <a:schemeClr val="dk1"/>
              </a:solidFill>
              <a:latin typeface="Trebuchet MS"/>
              <a:ea typeface="Trebuchet MS"/>
              <a:cs typeface="Trebuchet MS"/>
              <a:sym typeface="Trebuchet MS"/>
            </a:endParaRPr>
          </a:p>
          <a:p>
            <a:pPr marL="201168" marR="0" lvl="1" indent="0" algn="l" rtl="0">
              <a:lnSpc>
                <a:spcPct val="100000"/>
              </a:lnSpc>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100" b="0" i="0" u="none" strike="noStrike" cap="none">
                <a:solidFill>
                  <a:schemeClr val="dk1"/>
                </a:solidFill>
                <a:latin typeface="Trebuchet MS"/>
                <a:ea typeface="Trebuchet MS"/>
                <a:cs typeface="Trebuchet MS"/>
                <a:sym typeface="Trebuchet MS"/>
              </a:rPr>
              <a:t>Secondary students take the following End-of Course Assessments: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Civics</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US History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Biology</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Algebra I</a:t>
            </a:r>
            <a:endParaRPr sz="1400" b="0" i="0" u="none" strike="noStrike" cap="none">
              <a:solidFill>
                <a:schemeClr val="dk1"/>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000" b="0" i="0" u="none" strike="noStrike" cap="none">
                <a:solidFill>
                  <a:schemeClr val="dk1"/>
                </a:solidFill>
                <a:latin typeface="Trebuchet MS"/>
                <a:ea typeface="Trebuchet MS"/>
                <a:cs typeface="Trebuchet MS"/>
                <a:sym typeface="Trebuchet MS"/>
              </a:rPr>
              <a:t> Geometry</a:t>
            </a:r>
            <a:endParaRPr sz="2000" b="0" i="0" u="none" strike="noStrike" cap="none">
              <a:solidFill>
                <a:schemeClr val="dk1"/>
              </a:solidFill>
              <a:latin typeface="Trebuchet MS"/>
              <a:ea typeface="Trebuchet MS"/>
              <a:cs typeface="Trebuchet MS"/>
              <a:sym typeface="Trebuchet MS"/>
            </a:endParaRPr>
          </a:p>
          <a:p>
            <a:pPr marL="0" marR="0" lvl="0" indent="0" algn="ctr" rtl="0">
              <a:lnSpc>
                <a:spcPct val="90000"/>
              </a:lnSpc>
              <a:spcBef>
                <a:spcPts val="440"/>
              </a:spcBef>
              <a:spcAft>
                <a:spcPts val="0"/>
              </a:spcAft>
              <a:buClr>
                <a:srgbClr val="000000"/>
              </a:buClr>
              <a:buSzPts val="2200"/>
              <a:buFont typeface="Arial"/>
              <a:buNone/>
            </a:pPr>
            <a:r>
              <a:rPr lang="en-US" sz="2200" b="0" i="1" u="none" strike="noStrike" cap="none">
                <a:solidFill>
                  <a:srgbClr val="000000"/>
                </a:solidFill>
                <a:latin typeface="Arial"/>
                <a:ea typeface="Arial"/>
                <a:cs typeface="Arial"/>
                <a:sym typeface="Arial"/>
              </a:rPr>
              <a:t> </a:t>
            </a:r>
            <a:endParaRPr sz="22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457199" y="228600"/>
            <a:ext cx="8715375" cy="130202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6-8</a:t>
            </a:r>
            <a:endParaRPr sz="3200">
              <a:latin typeface="Calibri"/>
              <a:ea typeface="Calibri"/>
              <a:cs typeface="Calibri"/>
              <a:sym typeface="Calibri"/>
            </a:endParaRPr>
          </a:p>
        </p:txBody>
      </p:sp>
      <p:sp>
        <p:nvSpPr>
          <p:cNvPr id="221" name="Google Shape;221;p29"/>
          <p:cNvSpPr txBox="1"/>
          <p:nvPr/>
        </p:nvSpPr>
        <p:spPr>
          <a:xfrm>
            <a:off x="237239" y="2067338"/>
            <a:ext cx="8715375" cy="4409661"/>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endParaRPr sz="220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000"/>
              <a:buFont typeface="Arial"/>
              <a:buNone/>
            </a:pPr>
            <a:r>
              <a:rPr lang="en-US" sz="2200" b="0" i="0" u="none" strike="noStrike" cap="none">
                <a:solidFill>
                  <a:schemeClr val="dk1"/>
                </a:solidFill>
                <a:latin typeface="Trebuchet MS"/>
                <a:ea typeface="Trebuchet MS"/>
                <a:cs typeface="Trebuchet MS"/>
                <a:sym typeface="Trebuchet MS"/>
              </a:rPr>
              <a:t>The 202</a:t>
            </a:r>
            <a:r>
              <a:rPr lang="en-US" sz="2200">
                <a:solidFill>
                  <a:schemeClr val="dk1"/>
                </a:solidFill>
                <a:latin typeface="Trebuchet MS"/>
                <a:ea typeface="Trebuchet MS"/>
                <a:cs typeface="Trebuchet MS"/>
                <a:sym typeface="Trebuchet MS"/>
              </a:rPr>
              <a:t>3</a:t>
            </a:r>
            <a:r>
              <a:rPr lang="en-US" sz="2200" b="0" i="0" u="none" strike="noStrike" cap="none">
                <a:solidFill>
                  <a:schemeClr val="dk1"/>
                </a:solidFill>
                <a:latin typeface="Trebuchet MS"/>
                <a:ea typeface="Trebuchet MS"/>
                <a:cs typeface="Trebuchet MS"/>
                <a:sym typeface="Trebuchet MS"/>
              </a:rPr>
              <a:t>-202</a:t>
            </a:r>
            <a:r>
              <a:rPr lang="en-US" sz="2200">
                <a:solidFill>
                  <a:schemeClr val="dk1"/>
                </a:solidFill>
                <a:latin typeface="Trebuchet MS"/>
                <a:ea typeface="Trebuchet MS"/>
                <a:cs typeface="Trebuchet MS"/>
                <a:sym typeface="Trebuchet MS"/>
              </a:rPr>
              <a:t>4</a:t>
            </a:r>
            <a:r>
              <a:rPr lang="en-US" sz="2200" b="0" i="0" u="none" strike="noStrike" cap="none">
                <a:solidFill>
                  <a:schemeClr val="dk1"/>
                </a:solidFill>
                <a:latin typeface="Trebuchet MS"/>
                <a:ea typeface="Trebuchet MS"/>
                <a:cs typeface="Trebuchet MS"/>
                <a:sym typeface="Trebuchet MS"/>
              </a:rPr>
              <a:t> formal assessments planned are as follows:</a:t>
            </a:r>
            <a:endParaRPr sz="1600" b="0" i="0" u="none" strike="noStrike" cap="none">
              <a:solidFill>
                <a:schemeClr val="dk1"/>
              </a:solidFill>
              <a:latin typeface="Arial"/>
              <a:ea typeface="Arial"/>
              <a:cs typeface="Arial"/>
              <a:sym typeface="Arial"/>
            </a:endParaRPr>
          </a:p>
          <a:p>
            <a:pPr marL="0" marR="0" lvl="0" indent="0" algn="l" rtl="0">
              <a:lnSpc>
                <a:spcPct val="90000"/>
              </a:lnSpc>
              <a:spcBef>
                <a:spcPts val="440"/>
              </a:spcBef>
              <a:spcAft>
                <a:spcPts val="0"/>
              </a:spcAft>
              <a:buClr>
                <a:srgbClr val="000000"/>
              </a:buClr>
              <a:buSzPts val="2200"/>
              <a:buFont typeface="Arial"/>
              <a:buNone/>
            </a:pPr>
            <a:r>
              <a:rPr lang="en-US" sz="2400" b="1" i="0" u="none" strike="noStrike" cap="none">
                <a:solidFill>
                  <a:schemeClr val="dk1"/>
                </a:solidFill>
                <a:latin typeface="Trebuchet MS"/>
                <a:ea typeface="Trebuchet MS"/>
                <a:cs typeface="Trebuchet MS"/>
                <a:sym typeface="Trebuchet MS"/>
              </a:rPr>
              <a:t>F.A.S.T. </a:t>
            </a:r>
            <a:r>
              <a:rPr lang="en-US" sz="2600" b="0" i="0" u="none" strike="noStrike" cap="none">
                <a:solidFill>
                  <a:schemeClr val="dk1"/>
                </a:solidFill>
                <a:latin typeface="Trebuchet MS"/>
                <a:ea typeface="Trebuchet MS"/>
                <a:cs typeface="Trebuchet MS"/>
                <a:sym typeface="Trebuchet MS"/>
              </a:rPr>
              <a:t>three times per year</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English Language Arts</a:t>
            </a:r>
            <a:endParaRPr sz="1600" b="0" i="0" u="none" strike="noStrike" cap="none">
              <a:solidFill>
                <a:schemeClr val="dk1"/>
              </a:solidFill>
              <a:latin typeface="Arial"/>
              <a:ea typeface="Arial"/>
              <a:cs typeface="Arial"/>
              <a:sym typeface="Arial"/>
            </a:endParaRPr>
          </a:p>
          <a:p>
            <a:pPr marL="544068" marR="0" lvl="1" indent="-355600" algn="l" rtl="0">
              <a:lnSpc>
                <a:spcPct val="100000"/>
              </a:lnSpc>
              <a:spcBef>
                <a:spcPts val="560"/>
              </a:spcBef>
              <a:spcAft>
                <a:spcPts val="0"/>
              </a:spcAft>
              <a:buClr>
                <a:schemeClr val="dk1"/>
              </a:buClr>
              <a:buSzPts val="3000"/>
              <a:buFont typeface="Noto Sans Symbols"/>
              <a:buChar char="❖"/>
            </a:pPr>
            <a:r>
              <a:rPr lang="en-US" sz="2200" b="0" i="0" u="none" strike="noStrike" cap="none">
                <a:solidFill>
                  <a:schemeClr val="dk1"/>
                </a:solidFill>
                <a:latin typeface="Trebuchet MS"/>
                <a:ea typeface="Trebuchet MS"/>
                <a:cs typeface="Trebuchet MS"/>
                <a:sym typeface="Trebuchet MS"/>
              </a:rPr>
              <a:t>Math – Middle Grades</a:t>
            </a:r>
            <a:endParaRPr sz="2200" b="0" i="0" u="none" strike="noStrike" cap="none">
              <a:solidFill>
                <a:schemeClr val="dk1"/>
              </a:solidFill>
              <a:latin typeface="Trebuchet MS"/>
              <a:ea typeface="Trebuchet MS"/>
              <a:cs typeface="Trebuchet MS"/>
              <a:sym typeface="Trebuchet MS"/>
            </a:endParaRPr>
          </a:p>
          <a:p>
            <a:pPr marL="914400" marR="0" lvl="0" indent="0" algn="l" rtl="0">
              <a:lnSpc>
                <a:spcPct val="100000"/>
              </a:lnSpc>
              <a:spcBef>
                <a:spcPts val="560"/>
              </a:spcBef>
              <a:spcAft>
                <a:spcPts val="0"/>
              </a:spcAft>
              <a:buNone/>
            </a:pPr>
            <a:endParaRPr sz="2200">
              <a:solidFill>
                <a:schemeClr val="dk1"/>
              </a:solidFill>
              <a:latin typeface="Trebuchet MS"/>
              <a:ea typeface="Trebuchet MS"/>
              <a:cs typeface="Trebuchet MS"/>
              <a:sym typeface="Trebuchet MS"/>
            </a:endParaRPr>
          </a:p>
          <a:p>
            <a:pPr marL="201168" marR="0" lvl="0" indent="0" algn="l" rtl="0">
              <a:lnSpc>
                <a:spcPct val="100000"/>
              </a:lnSpc>
              <a:spcBef>
                <a:spcPts val="560"/>
              </a:spcBef>
              <a:spcAft>
                <a:spcPts val="0"/>
              </a:spcAft>
              <a:buNone/>
            </a:pPr>
            <a:r>
              <a:rPr lang="en-US" sz="2200">
                <a:solidFill>
                  <a:schemeClr val="dk1"/>
                </a:solidFill>
                <a:latin typeface="Trebuchet MS"/>
                <a:ea typeface="Trebuchet MS"/>
                <a:cs typeface="Trebuchet MS"/>
                <a:sym typeface="Trebuchet MS"/>
              </a:rPr>
              <a:t>    </a:t>
            </a:r>
            <a:r>
              <a:rPr lang="en-US" sz="2200" b="0" i="0" u="none" strike="noStrike" cap="none">
                <a:solidFill>
                  <a:schemeClr val="dk1"/>
                </a:solidFill>
                <a:latin typeface="Trebuchet MS"/>
                <a:ea typeface="Trebuchet MS"/>
                <a:cs typeface="Trebuchet MS"/>
                <a:sym typeface="Trebuchet MS"/>
              </a:rPr>
              <a:t>Science - AIMS </a:t>
            </a:r>
            <a:endParaRPr sz="22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rgbClr val="3F3F3F"/>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2" name="Google Shape;222;p29"/>
          <p:cNvSpPr txBox="1"/>
          <p:nvPr/>
        </p:nvSpPr>
        <p:spPr>
          <a:xfrm>
            <a:off x="4057979" y="4676310"/>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199" y="228600"/>
            <a:ext cx="8715300" cy="130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Measuring Student Success Through </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District Progress Monitoring Grades 9-12</a:t>
            </a:r>
            <a:endParaRPr sz="3200">
              <a:latin typeface="Calibri"/>
              <a:ea typeface="Calibri"/>
              <a:cs typeface="Calibri"/>
              <a:sym typeface="Calibri"/>
            </a:endParaRPr>
          </a:p>
        </p:txBody>
      </p:sp>
      <p:sp>
        <p:nvSpPr>
          <p:cNvPr id="228" name="Google Shape;228;p30"/>
          <p:cNvSpPr txBox="1"/>
          <p:nvPr/>
        </p:nvSpPr>
        <p:spPr>
          <a:xfrm>
            <a:off x="237239" y="2067338"/>
            <a:ext cx="8715300" cy="44097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0" i="0" u="none" strike="noStrike" cap="none">
                <a:solidFill>
                  <a:schemeClr val="dk1"/>
                </a:solidFill>
                <a:latin typeface="Trebuchet MS"/>
                <a:ea typeface="Trebuchet MS"/>
                <a:cs typeface="Trebuchet MS"/>
                <a:sym typeface="Trebuchet MS"/>
              </a:rPr>
              <a:t>The District monitors student progress through both formal and informal assessments in order to ascertain student academic progress with the standards, inform planning, and drive instruction for increased and targeted student outcomes. The 20</a:t>
            </a:r>
            <a:r>
              <a:rPr lang="en-US" sz="2400">
                <a:solidFill>
                  <a:schemeClr val="dk1"/>
                </a:solidFill>
                <a:latin typeface="Trebuchet MS"/>
                <a:ea typeface="Trebuchet MS"/>
                <a:cs typeface="Trebuchet MS"/>
                <a:sym typeface="Trebuchet MS"/>
              </a:rPr>
              <a:t>23</a:t>
            </a:r>
            <a:r>
              <a:rPr lang="en-US" sz="2400" b="0" i="0" u="none" strike="noStrike" cap="none">
                <a:solidFill>
                  <a:schemeClr val="dk1"/>
                </a:solidFill>
                <a:latin typeface="Trebuchet MS"/>
                <a:ea typeface="Trebuchet MS"/>
                <a:cs typeface="Trebuchet MS"/>
                <a:sym typeface="Trebuchet MS"/>
              </a:rPr>
              <a:t>-202</a:t>
            </a:r>
            <a:r>
              <a:rPr lang="en-US" sz="2400">
                <a:solidFill>
                  <a:schemeClr val="dk1"/>
                </a:solidFill>
                <a:latin typeface="Trebuchet MS"/>
                <a:ea typeface="Trebuchet MS"/>
                <a:cs typeface="Trebuchet MS"/>
                <a:sym typeface="Trebuchet MS"/>
              </a:rPr>
              <a:t>4</a:t>
            </a:r>
            <a:r>
              <a:rPr lang="en-US" sz="2400" b="0" i="0" u="none" strike="noStrike" cap="none">
                <a:solidFill>
                  <a:schemeClr val="dk1"/>
                </a:solidFill>
                <a:latin typeface="Trebuchet MS"/>
                <a:ea typeface="Trebuchet MS"/>
                <a:cs typeface="Trebuchet MS"/>
                <a:sym typeface="Trebuchet MS"/>
              </a:rPr>
              <a:t> formal assessments planned are as follows:</a:t>
            </a:r>
            <a:endParaRPr sz="1800" b="0" i="0" u="none" strike="noStrike" cap="none">
              <a:solidFill>
                <a:srgbClr val="000000"/>
              </a:solidFill>
              <a:latin typeface="Arial"/>
              <a:ea typeface="Arial"/>
              <a:cs typeface="Arial"/>
              <a:sym typeface="Arial"/>
            </a:endParaRPr>
          </a:p>
          <a:p>
            <a:pPr marL="544068" marR="0" lvl="1" indent="-342900" algn="l" rtl="0">
              <a:lnSpc>
                <a:spcPct val="100000"/>
              </a:lnSpc>
              <a:spcBef>
                <a:spcPts val="560"/>
              </a:spcBef>
              <a:spcAft>
                <a:spcPts val="0"/>
              </a:spcAft>
              <a:buClr>
                <a:schemeClr val="dk1"/>
              </a:buClr>
              <a:buSzPts val="2800"/>
              <a:buFont typeface="Noto Sans Symbols"/>
              <a:buChar char="❖"/>
            </a:pPr>
            <a:r>
              <a:rPr lang="en-US" sz="2400" b="0" i="0" u="none" strike="noStrike" cap="none">
                <a:solidFill>
                  <a:schemeClr val="dk1"/>
                </a:solidFill>
                <a:latin typeface="Trebuchet MS"/>
                <a:ea typeface="Trebuchet MS"/>
                <a:cs typeface="Trebuchet MS"/>
                <a:sym typeface="Trebuchet MS"/>
              </a:rPr>
              <a:t>English Language Arts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Noto Sans Symbols"/>
              <a:buChar char="❖"/>
            </a:pPr>
            <a:r>
              <a:rPr lang="en-US" sz="2400" b="0" i="0" u="none" strike="noStrike" cap="none">
                <a:solidFill>
                  <a:schemeClr val="dk1"/>
                </a:solidFill>
                <a:latin typeface="Trebuchet MS"/>
                <a:ea typeface="Trebuchet MS"/>
                <a:cs typeface="Trebuchet MS"/>
                <a:sym typeface="Trebuchet MS"/>
              </a:rPr>
              <a:t>Math- IXL and Curriculum Assessments</a:t>
            </a:r>
            <a:endParaRPr sz="2400" b="0" i="0" u="none" strike="noStrike" cap="none">
              <a:solidFill>
                <a:schemeClr val="dk1"/>
              </a:solidFill>
              <a:latin typeface="Trebuchet MS"/>
              <a:ea typeface="Trebuchet MS"/>
              <a:cs typeface="Trebuchet MS"/>
              <a:sym typeface="Trebuchet MS"/>
            </a:endParaRPr>
          </a:p>
          <a:p>
            <a:pPr marL="544068" marR="0" lvl="1" indent="-368300" algn="l" rtl="0">
              <a:lnSpc>
                <a:spcPct val="100000"/>
              </a:lnSpc>
              <a:spcBef>
                <a:spcPts val="560"/>
              </a:spcBef>
              <a:spcAft>
                <a:spcPts val="0"/>
              </a:spcAft>
              <a:buClr>
                <a:schemeClr val="dk1"/>
              </a:buClr>
              <a:buSzPts val="3200"/>
              <a:buFont typeface="Trebuchet MS"/>
              <a:buChar char="❖"/>
            </a:pPr>
            <a:r>
              <a:rPr lang="en-US" sz="2400" b="0" i="0" u="none" strike="noStrike" cap="none">
                <a:solidFill>
                  <a:schemeClr val="dk1"/>
                </a:solidFill>
                <a:latin typeface="Trebuchet MS"/>
                <a:ea typeface="Trebuchet MS"/>
                <a:cs typeface="Trebuchet MS"/>
                <a:sym typeface="Trebuchet MS"/>
              </a:rPr>
              <a:t>Science - IXL and Curriculum Assessments</a:t>
            </a:r>
            <a:endParaRPr sz="24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440"/>
              </a:spcBef>
              <a:spcAft>
                <a:spcPts val="0"/>
              </a:spcAft>
              <a:buClr>
                <a:srgbClr val="000000"/>
              </a:buClr>
              <a:buSzPts val="2000"/>
              <a:buFont typeface="Arial"/>
              <a:buNone/>
            </a:pPr>
            <a:endParaRPr sz="20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56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201168" marR="0" lvl="1" indent="0" algn="l" rtl="0">
              <a:lnSpc>
                <a:spcPct val="100000"/>
              </a:lnSpc>
              <a:spcBef>
                <a:spcPts val="560"/>
              </a:spcBef>
              <a:spcAft>
                <a:spcPts val="0"/>
              </a:spcAft>
              <a:buClr>
                <a:srgbClr val="000000"/>
              </a:buClr>
              <a:buSzPts val="2200"/>
              <a:buFont typeface="Arial"/>
              <a:buNone/>
            </a:pPr>
            <a:endParaRPr sz="2200" b="0" i="1" u="none" strike="noStrike" cap="none">
              <a:solidFill>
                <a:schemeClr val="dk1"/>
              </a:solidFill>
              <a:latin typeface="Arial"/>
              <a:ea typeface="Arial"/>
              <a:cs typeface="Arial"/>
              <a:sym typeface="Arial"/>
            </a:endParaRPr>
          </a:p>
        </p:txBody>
      </p:sp>
      <p:sp>
        <p:nvSpPr>
          <p:cNvPr id="229" name="Google Shape;229;p30"/>
          <p:cNvSpPr txBox="1"/>
          <p:nvPr/>
        </p:nvSpPr>
        <p:spPr>
          <a:xfrm>
            <a:off x="5952579" y="5751885"/>
            <a:ext cx="22557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title"/>
          </p:nvPr>
        </p:nvSpPr>
        <p:spPr>
          <a:xfrm>
            <a:off x="2667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Working Together! </a:t>
            </a:r>
            <a:endParaRPr sz="4800" b="1">
              <a:solidFill>
                <a:schemeClr val="dk1"/>
              </a:solidFill>
              <a:latin typeface="Calibri"/>
              <a:ea typeface="Calibri"/>
              <a:cs typeface="Calibri"/>
              <a:sym typeface="Calibri"/>
            </a:endParaRPr>
          </a:p>
        </p:txBody>
      </p:sp>
      <p:sp>
        <p:nvSpPr>
          <p:cNvPr id="236" name="Google Shape;236;p31"/>
          <p:cNvSpPr txBox="1"/>
          <p:nvPr/>
        </p:nvSpPr>
        <p:spPr>
          <a:xfrm>
            <a:off x="266700" y="1266092"/>
            <a:ext cx="8610600" cy="5363308"/>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74650" algn="l" rtl="0">
              <a:spcBef>
                <a:spcPts val="4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The ESSA law requires that all Title I schools and families work together.  </a:t>
            </a:r>
            <a:endParaRPr sz="2100">
              <a:solidFill>
                <a:schemeClr val="dk1"/>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How we work together is listed in our Beginning of School Packet:</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District Parent-Family Engagement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Level Parent &amp; Family Involvement Plan</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Home-School Compact</a:t>
            </a:r>
            <a:endParaRPr sz="21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Will be addressed during classroom visitations and Parent-Teacher Conferences</a:t>
            </a:r>
            <a:endParaRPr sz="21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School Improvement Plan</a:t>
            </a:r>
            <a:endParaRPr sz="2300">
              <a:solidFill>
                <a:schemeClr val="dk1"/>
              </a:solidFill>
              <a:latin typeface="Calibri"/>
              <a:ea typeface="Calibri"/>
              <a:cs typeface="Calibri"/>
              <a:sym typeface="Calibri"/>
            </a:endParaRPr>
          </a:p>
          <a:p>
            <a:pPr marL="759142" lvl="1" indent="-4762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TItle I Schoolwide Plan </a:t>
            </a:r>
            <a:endParaRPr sz="2300">
              <a:solidFill>
                <a:schemeClr val="dk1"/>
              </a:solidFill>
              <a:latin typeface="Calibri"/>
              <a:ea typeface="Calibri"/>
              <a:cs typeface="Calibri"/>
              <a:sym typeface="Calibri"/>
            </a:endParaRPr>
          </a:p>
          <a:p>
            <a:pPr marL="1371600" lvl="2" indent="-374650" algn="l" rtl="0">
              <a:spcBef>
                <a:spcPts val="400"/>
              </a:spcBef>
              <a:spcAft>
                <a:spcPts val="0"/>
              </a:spcAft>
              <a:buClr>
                <a:srgbClr val="454545"/>
              </a:buClr>
              <a:buSzPts val="2300"/>
              <a:buFont typeface="Calibri"/>
              <a:buChar char="■"/>
            </a:pPr>
            <a:r>
              <a:rPr lang="en-US" sz="2300">
                <a:solidFill>
                  <a:schemeClr val="dk1"/>
                </a:solidFill>
                <a:latin typeface="Calibri"/>
                <a:ea typeface="Calibri"/>
                <a:cs typeface="Calibri"/>
                <a:sym typeface="Calibri"/>
              </a:rPr>
              <a:t>This information packet is sent home to all families by each Title I school via student backpacks and can be found in the Parent &amp; Family Resource Area Notebook as well as on the school’s website.</a:t>
            </a:r>
            <a:endParaRPr sz="21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437322" y="457200"/>
            <a:ext cx="8706678"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242" name="Google Shape;242;p32"/>
          <p:cNvSpPr txBox="1"/>
          <p:nvPr/>
        </p:nvSpPr>
        <p:spPr>
          <a:xfrm>
            <a:off x="437322" y="1676400"/>
            <a:ext cx="8478078"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lt1"/>
              </a:solidFill>
              <a:latin typeface="Century Gothic"/>
              <a:ea typeface="Century Gothic"/>
              <a:cs typeface="Century Gothic"/>
              <a:sym typeface="Century Gothic"/>
            </a:endParaRPr>
          </a:p>
          <a:p>
            <a:pPr marL="342900" marR="0" lvl="0" indent="-342900" algn="l" rtl="0">
              <a:lnSpc>
                <a:spcPct val="100000"/>
              </a:lnSpc>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4000" b="1">
                <a:solidFill>
                  <a:schemeClr val="dk1"/>
                </a:solidFill>
                <a:latin typeface="Calibri"/>
                <a:ea typeface="Calibri"/>
                <a:cs typeface="Calibri"/>
                <a:sym typeface="Calibri"/>
              </a:rPr>
              <a:t>Parent &amp; Family Engagement Plan </a:t>
            </a:r>
            <a:br>
              <a:rPr lang="en-US" sz="4000" b="1">
                <a:solidFill>
                  <a:schemeClr val="dk1"/>
                </a:solidFill>
                <a:latin typeface="Calibri"/>
                <a:ea typeface="Calibri"/>
                <a:cs typeface="Calibri"/>
                <a:sym typeface="Calibri"/>
              </a:rPr>
            </a:br>
            <a:r>
              <a:rPr lang="en-US" sz="4000" b="1">
                <a:solidFill>
                  <a:schemeClr val="dk1"/>
                </a:solidFill>
                <a:latin typeface="Calibri"/>
                <a:ea typeface="Calibri"/>
                <a:cs typeface="Calibri"/>
                <a:sym typeface="Calibri"/>
              </a:rPr>
              <a:t>Guidelines</a:t>
            </a:r>
            <a:endParaRPr sz="4000">
              <a:solidFill>
                <a:schemeClr val="dk1"/>
              </a:solidFill>
              <a:latin typeface="Calibri"/>
              <a:ea typeface="Calibri"/>
              <a:cs typeface="Calibri"/>
              <a:sym typeface="Calibri"/>
            </a:endParaRPr>
          </a:p>
        </p:txBody>
      </p:sp>
      <p:sp>
        <p:nvSpPr>
          <p:cNvPr id="249" name="Google Shape;249;p33"/>
          <p:cNvSpPr txBox="1"/>
          <p:nvPr/>
        </p:nvSpPr>
        <p:spPr>
          <a:xfrm>
            <a:off x="152400" y="1600200"/>
            <a:ext cx="8763000" cy="513190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As a parent or family member you are vital in the development, implementation, and review of the parental and family engagement program at our school. </a:t>
            </a:r>
            <a:endParaRPr sz="1800" b="0" i="0" u="none" strike="noStrike" cap="none">
              <a:solidFill>
                <a:schemeClr val="dk1"/>
              </a:solidFill>
              <a:latin typeface="Trebuchet MS"/>
              <a:ea typeface="Trebuchet MS"/>
              <a:cs typeface="Trebuchet MS"/>
              <a:sym typeface="Trebuchet MS"/>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strike="noStrike" cap="none">
                <a:solidFill>
                  <a:schemeClr val="dk1"/>
                </a:solidFill>
                <a:latin typeface="Trebuchet MS"/>
                <a:ea typeface="Trebuchet MS"/>
                <a:cs typeface="Trebuchet MS"/>
                <a:sym typeface="Trebuchet MS"/>
              </a:rPr>
              <a:t>So that you can be as active as possible in your child’s school success we will:</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Convene this Annual Meeting to inform you of Title I program requirements and your rights to be informed and involved regarding this program.</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families with timely information regarding Parent &amp; Family Engagement Activities and Trainings.</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Offer activities and trainings at flexible times and through a variety of formats to maximize participation.</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Assist families in understanding academic content standards, assessments, and how to monitor and improve the achievement of their children. </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Provide materials and training to help you work with your child to improve his or her achievement.</a:t>
            </a:r>
            <a:endParaRPr sz="1800" b="0" i="0" u="none" strike="noStrike" cap="none">
              <a:solidFill>
                <a:schemeClr val="dk1"/>
              </a:solidFill>
              <a:latin typeface="Trebuchet MS"/>
              <a:ea typeface="Trebuchet MS"/>
              <a:cs typeface="Trebuchet MS"/>
              <a:sym typeface="Trebuchet MS"/>
            </a:endParaRPr>
          </a:p>
          <a:p>
            <a:pPr marL="486918" marR="0" lvl="1" indent="-285750" algn="l" rtl="0">
              <a:lnSpc>
                <a:spcPct val="100000"/>
              </a:lnSpc>
              <a:spcBef>
                <a:spcPts val="360"/>
              </a:spcBef>
              <a:spcAft>
                <a:spcPts val="0"/>
              </a:spcAft>
              <a:buClr>
                <a:schemeClr val="dk1"/>
              </a:buClr>
              <a:buSzPts val="1800"/>
              <a:buFont typeface="Noto Sans Symbols"/>
              <a:buChar char="❖"/>
            </a:pPr>
            <a:r>
              <a:rPr lang="en-US" sz="1800" b="0" i="0" u="none" strike="noStrike" cap="none">
                <a:solidFill>
                  <a:schemeClr val="dk1"/>
                </a:solidFill>
                <a:latin typeface="Trebuchet MS"/>
                <a:ea typeface="Trebuchet MS"/>
                <a:cs typeface="Trebuchet MS"/>
                <a:sym typeface="Trebuchet MS"/>
              </a:rPr>
              <a:t>Inform you on where to locate a copy of the Title I Complaint Procedures.</a:t>
            </a:r>
            <a:endParaRPr sz="1800" b="0" i="0" u="none" strike="noStrike" cap="none">
              <a:solidFill>
                <a:schemeClr val="dk1"/>
              </a:solidFill>
              <a:latin typeface="Trebuchet MS"/>
              <a:ea typeface="Trebuchet MS"/>
              <a:cs typeface="Trebuchet MS"/>
              <a:sym typeface="Trebuchet MS"/>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p:nvPr/>
        </p:nvSpPr>
        <p:spPr>
          <a:xfrm>
            <a:off x="304800" y="1219200"/>
            <a:ext cx="8610600" cy="5181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0" lvl="0" indent="0" algn="l" rtl="0">
              <a:spcBef>
                <a:spcPts val="560"/>
              </a:spcBef>
              <a:spcAft>
                <a:spcPts val="0"/>
              </a:spcAft>
              <a:buClr>
                <a:schemeClr val="dk1"/>
              </a:buClr>
              <a:buSzPts val="1100"/>
              <a:buFont typeface="Arial"/>
              <a:buNone/>
            </a:pPr>
            <a:r>
              <a:rPr lang="en-US" sz="2900" dirty="0">
                <a:solidFill>
                  <a:schemeClr val="dk1"/>
                </a:solidFill>
                <a:latin typeface="Calibri"/>
                <a:ea typeface="Calibri"/>
                <a:cs typeface="Calibri"/>
                <a:sym typeface="Calibri"/>
              </a:rPr>
              <a:t>An area/room has been established to house resource materials for parents and families to access as needed.</a:t>
            </a:r>
            <a:endParaRPr sz="1900" dirty="0">
              <a:solidFill>
                <a:schemeClr val="dk1"/>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dirty="0">
              <a:solidFill>
                <a:schemeClr val="dk1"/>
              </a:solidFill>
              <a:latin typeface="Calibri"/>
              <a:ea typeface="Calibri"/>
              <a:cs typeface="Calibri"/>
              <a:sym typeface="Calibri"/>
            </a:endParaRPr>
          </a:p>
          <a:p>
            <a:pPr marL="91440" lvl="0" indent="-184150"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Our Parent &amp; Family Resource Area is located in </a:t>
            </a:r>
            <a:r>
              <a:rPr lang="en-US" sz="2900" dirty="0">
                <a:solidFill>
                  <a:srgbClr val="FF0000"/>
                </a:solidFill>
                <a:latin typeface="Calibri"/>
                <a:ea typeface="Calibri"/>
                <a:cs typeface="Calibri"/>
                <a:sym typeface="Calibri"/>
              </a:rPr>
              <a:t>the Middle School Computer Lab</a:t>
            </a:r>
            <a:endParaRPr sz="1900" dirty="0">
              <a:solidFill>
                <a:srgbClr val="FF0000"/>
              </a:solidFill>
              <a:latin typeface="Calibri"/>
              <a:ea typeface="Calibri"/>
              <a:cs typeface="Calibri"/>
              <a:sym typeface="Calibri"/>
            </a:endParaRPr>
          </a:p>
          <a:p>
            <a:pPr marL="91440" lvl="0" indent="-184150" algn="l" rtl="0">
              <a:spcBef>
                <a:spcPts val="560"/>
              </a:spcBef>
              <a:spcAft>
                <a:spcPts val="0"/>
              </a:spcAft>
              <a:buClr>
                <a:srgbClr val="454545"/>
              </a:buClr>
              <a:buSzPts val="2900"/>
              <a:buFont typeface="Calibri"/>
              <a:buChar char="•"/>
            </a:pPr>
            <a:r>
              <a:rPr lang="en-US" sz="2900" dirty="0">
                <a:solidFill>
                  <a:schemeClr val="dk1"/>
                </a:solidFill>
                <a:latin typeface="Calibri"/>
                <a:ea typeface="Calibri"/>
                <a:cs typeface="Calibri"/>
                <a:sym typeface="Calibri"/>
              </a:rPr>
              <a:t>Some of the materials available for check-out are:</a:t>
            </a:r>
            <a:endParaRPr sz="1900" dirty="0">
              <a:solidFill>
                <a:schemeClr val="dk1"/>
              </a:solidFill>
              <a:latin typeface="Calibri"/>
              <a:ea typeface="Calibri"/>
              <a:cs typeface="Calibri"/>
              <a:sym typeface="Calibri"/>
            </a:endParaRPr>
          </a:p>
          <a:p>
            <a:pPr marL="384048" lvl="1" indent="-189230" algn="l" rtl="0">
              <a:spcBef>
                <a:spcPts val="560"/>
              </a:spcBef>
              <a:spcAft>
                <a:spcPts val="0"/>
              </a:spcAft>
              <a:buClr>
                <a:srgbClr val="454545"/>
              </a:buClr>
              <a:buSzPts val="2900"/>
              <a:buFont typeface="Calibri"/>
              <a:buChar char="•"/>
            </a:pPr>
            <a:r>
              <a:rPr lang="en-US" sz="2900" dirty="0">
                <a:solidFill>
                  <a:srgbClr val="FF0000"/>
                </a:solidFill>
                <a:latin typeface="Calibri"/>
                <a:ea typeface="Calibri"/>
                <a:cs typeface="Calibri"/>
                <a:sym typeface="Calibri"/>
              </a:rPr>
              <a:t>Math Manipulatives, Prime Pact , Flash Master and printed resources.</a:t>
            </a:r>
            <a:endParaRPr sz="1900" dirty="0">
              <a:solidFill>
                <a:srgbClr val="FF0000"/>
              </a:solidFill>
              <a:latin typeface="Calibri"/>
              <a:ea typeface="Calibri"/>
              <a:cs typeface="Calibri"/>
              <a:sym typeface="Calibri"/>
            </a:endParaRPr>
          </a:p>
          <a:p>
            <a:pPr marL="0" marR="0" lvl="0" indent="0" algn="l" rtl="0">
              <a:lnSpc>
                <a:spcPct val="100000"/>
              </a:lnSpc>
              <a:spcBef>
                <a:spcPts val="560"/>
              </a:spcBef>
              <a:spcAft>
                <a:spcPts val="0"/>
              </a:spcAft>
              <a:buClr>
                <a:srgbClr val="000000"/>
              </a:buClr>
              <a:buSzPts val="1800"/>
              <a:buFont typeface="Arial"/>
              <a:buNone/>
            </a:pPr>
            <a:endParaRPr sz="2800" dirty="0">
              <a:solidFill>
                <a:srgbClr val="3F3F3F"/>
              </a:solidFill>
              <a:latin typeface="Trebuchet MS"/>
              <a:ea typeface="Trebuchet MS"/>
              <a:cs typeface="Trebuchet MS"/>
              <a:sym typeface="Trebuchet MS"/>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dirty="0">
              <a:solidFill>
                <a:srgbClr val="FF0000"/>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56" name="Google Shape;256;p34"/>
          <p:cNvSpPr txBox="1">
            <a:spLocks noGrp="1"/>
          </p:cNvSpPr>
          <p:nvPr>
            <p:ph type="title"/>
          </p:nvPr>
        </p:nvSpPr>
        <p:spPr>
          <a:xfrm>
            <a:off x="304800" y="10886"/>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title"/>
          </p:nvPr>
        </p:nvSpPr>
        <p:spPr>
          <a:xfrm>
            <a:off x="3810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Your Involvement is Key to </a:t>
            </a:r>
            <a:br>
              <a:rPr lang="en-US" sz="4800" b="1">
                <a:solidFill>
                  <a:schemeClr val="dk1"/>
                </a:solidFill>
                <a:latin typeface="Calibri"/>
                <a:ea typeface="Calibri"/>
                <a:cs typeface="Calibri"/>
                <a:sym typeface="Calibri"/>
              </a:rPr>
            </a:br>
            <a:r>
              <a:rPr lang="en-US" sz="4800" b="1">
                <a:solidFill>
                  <a:schemeClr val="dk1"/>
                </a:solidFill>
                <a:latin typeface="Calibri"/>
                <a:ea typeface="Calibri"/>
                <a:cs typeface="Calibri"/>
                <a:sym typeface="Calibri"/>
              </a:rPr>
              <a:t>Your Child’s Success!</a:t>
            </a:r>
            <a:endParaRPr>
              <a:solidFill>
                <a:schemeClr val="dk1"/>
              </a:solidFill>
            </a:endParaRPr>
          </a:p>
        </p:txBody>
      </p:sp>
      <p:sp>
        <p:nvSpPr>
          <p:cNvPr id="263" name="Google Shape;263;p35"/>
          <p:cNvSpPr txBox="1"/>
          <p:nvPr/>
        </p:nvSpPr>
        <p:spPr>
          <a:xfrm>
            <a:off x="381000" y="1676400"/>
            <a:ext cx="8458200" cy="48006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are your child’s first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have the ability to influence your child’s education more than any teacher or school.</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lnSpc>
                <a:spcPct val="100000"/>
              </a:lnSpc>
              <a:spcBef>
                <a:spcPts val="400"/>
              </a:spcBef>
              <a:spcAft>
                <a:spcPts val="0"/>
              </a:spcAft>
              <a:buClr>
                <a:schemeClr val="dk1"/>
              </a:buClr>
              <a:buSzPts val="2000"/>
              <a:buFont typeface="Trebuchet MS"/>
              <a:buChar char="•"/>
            </a:pPr>
            <a:r>
              <a:rPr lang="en-US" sz="2000" b="0" i="0" u="none" strike="noStrike" cap="none">
                <a:solidFill>
                  <a:schemeClr val="dk1"/>
                </a:solidFill>
                <a:latin typeface="Trebuchet MS"/>
                <a:ea typeface="Trebuchet MS"/>
                <a:cs typeface="Trebuchet MS"/>
                <a:sym typeface="Trebuchet MS"/>
              </a:rPr>
              <a:t>You know your child best:</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Share information about your child’s interests and abilities with teachers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Ask to see FSA results, as well as  Progress reports</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Discuss these results with your child’s teacher so that you understand how to help your child at home</a:t>
            </a:r>
            <a:endParaRPr sz="1800" b="0" i="0" u="none" strike="noStrike" cap="none">
              <a:solidFill>
                <a:schemeClr val="dk1"/>
              </a:solidFill>
              <a:latin typeface="Century Gothic"/>
              <a:ea typeface="Century Gothic"/>
              <a:cs typeface="Century Gothic"/>
              <a:sym typeface="Century Gothic"/>
            </a:endParaRPr>
          </a:p>
          <a:p>
            <a:pPr marL="644525" marR="0" lvl="1" indent="-342900" algn="l" rtl="0">
              <a:lnSpc>
                <a:spcPct val="100000"/>
              </a:lnSpc>
              <a:spcBef>
                <a:spcPts val="400"/>
              </a:spcBef>
              <a:spcAft>
                <a:spcPts val="0"/>
              </a:spcAft>
              <a:buClr>
                <a:schemeClr val="dk1"/>
              </a:buClr>
              <a:buSzPts val="2000"/>
              <a:buFont typeface="Noto Sans Symbols"/>
              <a:buChar char="❖"/>
            </a:pPr>
            <a:r>
              <a:rPr lang="en-US" sz="2000" b="0" i="0" u="none" strike="noStrike" cap="none">
                <a:solidFill>
                  <a:schemeClr val="dk1"/>
                </a:solidFill>
                <a:latin typeface="Trebuchet MS"/>
                <a:ea typeface="Trebuchet MS"/>
                <a:cs typeface="Trebuchet MS"/>
                <a:sym typeface="Trebuchet MS"/>
              </a:rPr>
              <a:t>Be knowledgeable of grade level expectations</a:t>
            </a:r>
            <a:endParaRPr sz="1800" b="0" i="0" u="none" strike="noStrike" cap="none">
              <a:solidFill>
                <a:schemeClr val="dk1"/>
              </a:solidFill>
              <a:latin typeface="Century Gothic"/>
              <a:ea typeface="Century Gothic"/>
              <a:cs typeface="Century Gothic"/>
              <a:sym typeface="Century Gothic"/>
            </a:endParaRPr>
          </a:p>
          <a:p>
            <a:pPr marL="742950" marR="0" lvl="1" indent="-285750" algn="just" rtl="0">
              <a:lnSpc>
                <a:spcPct val="9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chemeClr val="dk1"/>
              </a:solidFill>
              <a:latin typeface="Arial"/>
              <a:ea typeface="Arial"/>
              <a:cs typeface="Arial"/>
              <a:sym typeface="Arial"/>
            </a:endParaRPr>
          </a:p>
        </p:txBody>
      </p:sp>
      <p:pic>
        <p:nvPicPr>
          <p:cNvPr id="264" name="Google Shape;264;p35"/>
          <p:cNvPicPr preferRelativeResize="0"/>
          <p:nvPr/>
        </p:nvPicPr>
        <p:blipFill>
          <a:blip r:embed="rId3">
            <a:alphaModFix/>
          </a:blip>
          <a:stretch>
            <a:fillRect/>
          </a:stretch>
        </p:blipFill>
        <p:spPr>
          <a:xfrm rot="3183229">
            <a:off x="7047875" y="4910400"/>
            <a:ext cx="1305350" cy="1305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533400" y="3048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71" name="Google Shape;271;p36"/>
          <p:cNvSpPr txBox="1">
            <a:spLocks noGrp="1"/>
          </p:cNvSpPr>
          <p:nvPr>
            <p:ph type="body" idx="1"/>
          </p:nvPr>
        </p:nvSpPr>
        <p:spPr>
          <a:xfrm>
            <a:off x="304800" y="1600200"/>
            <a:ext cx="8610600" cy="495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300">
                <a:solidFill>
                  <a:schemeClr val="dk1"/>
                </a:solidFill>
                <a:latin typeface="Gill Sans"/>
                <a:ea typeface="Gill Sans"/>
                <a:cs typeface="Gill Sans"/>
                <a:sym typeface="Gill Sans"/>
              </a:rPr>
              <a:t>Teachers will provide specific information on:</a:t>
            </a:r>
            <a:endParaRPr sz="2500">
              <a:solidFill>
                <a:schemeClr val="dk1"/>
              </a:solidFill>
              <a:latin typeface="Gill Sans"/>
              <a:ea typeface="Gill Sans"/>
              <a:cs typeface="Gill Sans"/>
              <a:sym typeface="Gill Sans"/>
            </a:endParaRPr>
          </a:p>
          <a:p>
            <a:pPr marL="0" lvl="0" indent="0" algn="l" rtl="0">
              <a:lnSpc>
                <a:spcPct val="80000"/>
              </a:lnSpc>
              <a:spcBef>
                <a:spcPts val="160"/>
              </a:spcBef>
              <a:spcAft>
                <a:spcPts val="0"/>
              </a:spcAft>
              <a:buClr>
                <a:srgbClr val="03042B"/>
              </a:buClr>
              <a:buSzPts val="800"/>
              <a:buFont typeface="Trebuchet MS"/>
              <a:buNone/>
            </a:pPr>
            <a:endParaRPr sz="13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Florida Assessment of Student Thinking (FAST)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Level Expectations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Grade Specific Curriculum</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Measuring Student Success</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Definition of Proficiency</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Overview of their plans for the year</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Review the Home-School Compact</a:t>
            </a:r>
            <a:endParaRPr sz="2100">
              <a:solidFill>
                <a:schemeClr val="dk1"/>
              </a:solidFill>
              <a:latin typeface="Gill Sans"/>
              <a:ea typeface="Gill Sans"/>
              <a:cs typeface="Gill Sans"/>
              <a:sym typeface="Gill Sans"/>
            </a:endParaRPr>
          </a:p>
          <a:p>
            <a:pPr marL="760412" lvl="1" indent="-488950" algn="l" rtl="0">
              <a:lnSpc>
                <a:spcPct val="80000"/>
              </a:lnSpc>
              <a:spcBef>
                <a:spcPts val="520"/>
              </a:spcBef>
              <a:spcAft>
                <a:spcPts val="0"/>
              </a:spcAft>
              <a:buClr>
                <a:srgbClr val="454545"/>
              </a:buClr>
              <a:buSzPts val="3100"/>
              <a:buFont typeface="Arial"/>
              <a:buChar char="•"/>
            </a:pPr>
            <a:r>
              <a:rPr lang="en-US" sz="3100">
                <a:solidFill>
                  <a:schemeClr val="dk1"/>
                </a:solidFill>
                <a:latin typeface="Gill Sans"/>
                <a:ea typeface="Gill Sans"/>
                <a:cs typeface="Gill Sans"/>
                <a:sym typeface="Gill Sans"/>
              </a:rPr>
              <a:t>Home-School Communication Systems</a:t>
            </a:r>
            <a:endParaRPr sz="2900">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152400" y="4302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endParaRPr>
              <a:latin typeface="Arial"/>
              <a:ea typeface="Arial"/>
              <a:cs typeface="Arial"/>
              <a:sym typeface="Arial"/>
            </a:endParaRPr>
          </a:p>
          <a:p>
            <a:pPr marL="0" lvl="0" indent="0" algn="l" rtl="0">
              <a:lnSpc>
                <a:spcPct val="100000"/>
              </a:lnSpc>
              <a:spcBef>
                <a:spcPts val="0"/>
              </a:spcBef>
              <a:spcAft>
                <a:spcPts val="0"/>
              </a:spcAft>
              <a:buClr>
                <a:schemeClr val="lt2"/>
              </a:buClr>
              <a:buSzPts val="4800"/>
              <a:buFont typeface="Calibri"/>
              <a:buNone/>
            </a:pPr>
            <a:r>
              <a:rPr lang="en-US">
                <a:solidFill>
                  <a:schemeClr val="dk1"/>
                </a:solidFill>
                <a:latin typeface="Arial"/>
                <a:ea typeface="Arial"/>
                <a:cs typeface="Arial"/>
                <a:sym typeface="Arial"/>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77" name="Google Shape;277;p37"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txBox="1">
            <a:spLocks noGrp="1"/>
          </p:cNvSpPr>
          <p:nvPr>
            <p:ph type="title"/>
          </p:nvPr>
        </p:nvSpPr>
        <p:spPr>
          <a:xfrm>
            <a:off x="152400" y="3810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6000"/>
              <a:buFont typeface="Calibri"/>
              <a:buNone/>
            </a:pPr>
            <a:r>
              <a:rPr lang="en-US" sz="6000" b="1">
                <a:solidFill>
                  <a:schemeClr val="dk1"/>
                </a:solidFill>
                <a:latin typeface="Calibri"/>
                <a:ea typeface="Calibri"/>
                <a:cs typeface="Calibri"/>
                <a:sym typeface="Calibri"/>
              </a:rPr>
              <a:t>Agenda</a:t>
            </a:r>
            <a:endParaRPr>
              <a:solidFill>
                <a:schemeClr val="dk1"/>
              </a:solidFill>
            </a:endParaRPr>
          </a:p>
        </p:txBody>
      </p:sp>
      <p:sp>
        <p:nvSpPr>
          <p:cNvPr id="161" name="Google Shape;161;p20"/>
          <p:cNvSpPr txBox="1"/>
          <p:nvPr/>
        </p:nvSpPr>
        <p:spPr>
          <a:xfrm>
            <a:off x="609600" y="1447800"/>
            <a:ext cx="7772400" cy="4813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chemeClr val="dk2"/>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Trebuchet MS"/>
              <a:ea typeface="Trebuchet MS"/>
              <a:cs typeface="Trebuchet MS"/>
              <a:sym typeface="Trebuchet MS"/>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1600" b="0" i="0" u="none" strike="noStrike" cap="none">
              <a:solidFill>
                <a:schemeClr val="dk1"/>
              </a:solidFill>
              <a:latin typeface="Arial"/>
              <a:ea typeface="Arial"/>
              <a:cs typeface="Arial"/>
              <a:sym typeface="Arial"/>
            </a:endParaRPr>
          </a:p>
          <a:p>
            <a:pPr marL="342900" marR="0" lvl="0" indent="-355600" algn="l" rtl="0">
              <a:lnSpc>
                <a:spcPct val="100000"/>
              </a:lnSpc>
              <a:spcBef>
                <a:spcPts val="480"/>
              </a:spcBef>
              <a:spcAft>
                <a:spcPts val="0"/>
              </a:spcAft>
              <a:buClr>
                <a:schemeClr val="dk1"/>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000" b="0" i="0" u="none" strike="noStrike" cap="none">
              <a:solidFill>
                <a:schemeClr val="dk1"/>
              </a:solidFill>
              <a:latin typeface="Trebuchet MS"/>
              <a:ea typeface="Trebuchet MS"/>
              <a:cs typeface="Trebuchet MS"/>
              <a:sym typeface="Trebuchet MS"/>
            </a:endParaRPr>
          </a:p>
          <a:p>
            <a:pPr marL="342900" marR="0" lvl="0" indent="-190500" algn="l" rtl="0">
              <a:lnSpc>
                <a:spcPct val="100000"/>
              </a:lnSpc>
              <a:spcBef>
                <a:spcPts val="480"/>
              </a:spcBef>
              <a:spcAft>
                <a:spcPts val="0"/>
              </a:spcAft>
              <a:buClr>
                <a:srgbClr val="03042B"/>
              </a:buClr>
              <a:buSzPts val="2400"/>
              <a:buFont typeface="Trebuchet MS"/>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83" name="Google Shape;283;p38"/>
          <p:cNvSpPr txBox="1"/>
          <p:nvPr/>
        </p:nvSpPr>
        <p:spPr>
          <a:xfrm>
            <a:off x="266700" y="1752600"/>
            <a:ext cx="8610600" cy="483446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Be sure to review and sign:</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Title I Annual Meeting Parent Evaluation Form</a:t>
            </a:r>
            <a:endParaRPr sz="1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The Title I Parents’ Rights Letter </a:t>
            </a:r>
            <a:endParaRPr sz="2800">
              <a:solidFill>
                <a:schemeClr val="dk1"/>
              </a:solidFill>
              <a:latin typeface="Calibri"/>
              <a:ea typeface="Calibri"/>
              <a:cs typeface="Calibri"/>
              <a:sym typeface="Calibri"/>
            </a:endParaRPr>
          </a:p>
          <a:p>
            <a:pPr marL="731520" lvl="0" indent="-274318" algn="l" rtl="0">
              <a:spcBef>
                <a:spcPts val="720"/>
              </a:spcBef>
              <a:spcAft>
                <a:spcPts val="0"/>
              </a:spcAft>
              <a:buClr>
                <a:srgbClr val="454545"/>
              </a:buClr>
              <a:buSzPts val="3600"/>
              <a:buFont typeface="Calibri"/>
              <a:buChar char="❑"/>
            </a:pPr>
            <a:r>
              <a:rPr lang="en-US" sz="2800">
                <a:solidFill>
                  <a:schemeClr val="dk1"/>
                </a:solidFill>
                <a:latin typeface="Calibri"/>
                <a:ea typeface="Calibri"/>
                <a:cs typeface="Calibri"/>
                <a:sym typeface="Calibri"/>
              </a:rPr>
              <a:t>Home – School Compact</a:t>
            </a:r>
            <a:endParaRPr sz="2800">
              <a:solidFill>
                <a:schemeClr val="dk1"/>
              </a:solidFill>
              <a:latin typeface="Calibri"/>
              <a:ea typeface="Calibri"/>
              <a:cs typeface="Calibri"/>
              <a:sym typeface="Calibri"/>
            </a:endParaRPr>
          </a:p>
          <a:p>
            <a:pPr marL="301942" lvl="0" indent="0" algn="l" rtl="0">
              <a:spcBef>
                <a:spcPts val="560"/>
              </a:spcBef>
              <a:spcAft>
                <a:spcPts val="0"/>
              </a:spcAft>
              <a:buNone/>
            </a:pPr>
            <a:endParaRPr sz="2800">
              <a:solidFill>
                <a:schemeClr val="dk1"/>
              </a:solidFill>
              <a:latin typeface="Calibri"/>
              <a:ea typeface="Calibri"/>
              <a:cs typeface="Calibri"/>
              <a:sym typeface="Calibri"/>
            </a:endParaRPr>
          </a:p>
          <a:p>
            <a:pPr marL="1216342" lvl="1" indent="-457200" algn="l" rtl="0">
              <a:spcBef>
                <a:spcPts val="560"/>
              </a:spcBef>
              <a:spcAft>
                <a:spcPts val="0"/>
              </a:spcAft>
              <a:buClr>
                <a:srgbClr val="454545"/>
              </a:buClr>
              <a:buSzPts val="2800"/>
              <a:buFont typeface="Calibri"/>
              <a:buChar char="⮚"/>
            </a:pPr>
            <a:r>
              <a:rPr lang="en-US" sz="2800">
                <a:solidFill>
                  <a:schemeClr val="dk1"/>
                </a:solidFill>
                <a:latin typeface="Calibri"/>
                <a:ea typeface="Calibri"/>
                <a:cs typeface="Calibri"/>
                <a:sym typeface="Calibri"/>
              </a:rPr>
              <a:t>For families attending virtually look for an email containing the documents above as Google Forms</a:t>
            </a:r>
            <a:endParaRPr sz="2800">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a:p>
            <a:pPr marL="457200" marR="0" lvl="0" indent="-254000" algn="l" rtl="0">
              <a:lnSpc>
                <a:spcPct val="100000"/>
              </a:lnSpc>
              <a:spcBef>
                <a:spcPts val="640"/>
              </a:spcBef>
              <a:spcAft>
                <a:spcPts val="0"/>
              </a:spcAft>
              <a:buClr>
                <a:srgbClr val="03042B"/>
              </a:buClr>
              <a:buSzPts val="3200"/>
              <a:buFont typeface="Noto Sans Symbols"/>
              <a:buNone/>
            </a:pPr>
            <a:endParaRPr sz="3200" b="0" i="0" u="none" strike="noStrike" cap="none">
              <a:solidFill>
                <a:srgbClr val="3F3F3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304800" y="2286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68" name="Google Shape;168;p21"/>
          <p:cNvSpPr txBox="1"/>
          <p:nvPr/>
        </p:nvSpPr>
        <p:spPr>
          <a:xfrm>
            <a:off x="304800" y="1295400"/>
            <a:ext cx="84582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1000" algn="l" rtl="0">
              <a:lnSpc>
                <a:spcPct val="80000"/>
              </a:lnSpc>
              <a:spcBef>
                <a:spcPts val="480"/>
              </a:spcBef>
              <a:spcAft>
                <a:spcPts val="0"/>
              </a:spcAft>
              <a:buSzPts val="2400"/>
              <a:buChar char="•"/>
            </a:pPr>
            <a:r>
              <a:rPr lang="en-US" sz="3000">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a:solidFill>
                <a:schemeClr val="dk1"/>
              </a:solidFill>
              <a:latin typeface="Calibri"/>
              <a:ea typeface="Calibri"/>
              <a:cs typeface="Calibri"/>
              <a:sym typeface="Calibri"/>
            </a:endParaRPr>
          </a:p>
          <a:p>
            <a:pPr marL="457200" lvl="0" indent="-381000" algn="l" rtl="0">
              <a:lnSpc>
                <a:spcPct val="80000"/>
              </a:lnSpc>
              <a:spcBef>
                <a:spcPts val="0"/>
              </a:spcBef>
              <a:spcAft>
                <a:spcPts val="0"/>
              </a:spcAft>
              <a:buSzPts val="2400"/>
              <a:buChar char="•"/>
            </a:pPr>
            <a:endParaRPr sz="2900">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457200" lvl="0" indent="-381000" algn="ctr" rtl="0">
              <a:spcBef>
                <a:spcPts val="0"/>
              </a:spcBef>
              <a:spcAft>
                <a:spcPts val="0"/>
              </a:spcAft>
              <a:buSzPts val="2400"/>
              <a:buChar char="•"/>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347472" marR="0" lvl="0" indent="-372872" algn="l" rtl="0">
              <a:lnSpc>
                <a:spcPct val="80000"/>
              </a:lnSpc>
              <a:spcBef>
                <a:spcPts val="480"/>
              </a:spcBef>
              <a:spcAft>
                <a:spcPts val="0"/>
              </a:spcAft>
              <a:buSzPts val="2800"/>
              <a:buChar char="•"/>
            </a:pP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800"/>
              <a:buFont typeface="Calibri"/>
              <a:buNone/>
            </a:pPr>
            <a:r>
              <a:rPr lang="en-US" sz="4800" b="1">
                <a:solidFill>
                  <a:schemeClr val="dk1"/>
                </a:solidFill>
                <a:latin typeface="Calibri"/>
                <a:ea typeface="Calibri"/>
                <a:cs typeface="Calibri"/>
                <a:sym typeface="Calibri"/>
              </a:rPr>
              <a:t>How Title I Works?</a:t>
            </a:r>
            <a:endParaRPr/>
          </a:p>
        </p:txBody>
      </p:sp>
      <p:sp>
        <p:nvSpPr>
          <p:cNvPr id="175" name="Google Shape;175;p22"/>
          <p:cNvSpPr txBox="1"/>
          <p:nvPr/>
        </p:nvSpPr>
        <p:spPr>
          <a:xfrm>
            <a:off x="304800" y="1340675"/>
            <a:ext cx="8610600" cy="52125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195072" algn="l" rtl="0">
              <a:lnSpc>
                <a:spcPct val="9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a:solidFill>
                <a:schemeClr val="lt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The FDOE allocates funds to the District.</a:t>
            </a:r>
            <a:endParaRPr sz="2400" b="0" i="0" u="none" strike="noStrike" cap="none">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a:solidFill>
                <a:srgbClr val="000000"/>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Title I schools spend the funds allocated based on formalized School Improvement Plans approved by District and FLDOE. </a:t>
            </a:r>
            <a:endParaRPr sz="2400" b="0" i="0" u="none" strike="noStrike" cap="none">
              <a:solidFill>
                <a:srgbClr val="000000"/>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a:solidFill>
                  <a:schemeClr val="dk1"/>
                </a:solidFill>
                <a:latin typeface="Trebuchet MS"/>
                <a:ea typeface="Trebuchet MS"/>
                <a:cs typeface="Trebuchet MS"/>
                <a:sym typeface="Trebuchet MS"/>
              </a:rPr>
              <a:t>Our School implements a Schoolwide program. </a:t>
            </a:r>
            <a:endParaRPr sz="1800" b="0" i="0" u="none" strike="noStrike" cap="none">
              <a:solidFill>
                <a:schemeClr val="lt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3600"/>
              <a:buFont typeface="Calibri"/>
              <a:buNone/>
            </a:pPr>
            <a:r>
              <a:rPr lang="en-US" sz="3200" b="1">
                <a:solidFill>
                  <a:schemeClr val="dk1"/>
                </a:solidFill>
                <a:latin typeface="Calibri"/>
                <a:ea typeface="Calibri"/>
                <a:cs typeface="Calibri"/>
                <a:sym typeface="Calibri"/>
              </a:rPr>
              <a:t>Title I Funds Provide Supplemental Support</a:t>
            </a:r>
            <a:endParaRPr sz="3200" b="1">
              <a:solidFill>
                <a:schemeClr val="dk1"/>
              </a:solidFill>
              <a:latin typeface="Calibri"/>
              <a:ea typeface="Calibri"/>
              <a:cs typeface="Calibri"/>
              <a:sym typeface="Calibri"/>
            </a:endParaRPr>
          </a:p>
        </p:txBody>
      </p:sp>
      <p:sp>
        <p:nvSpPr>
          <p:cNvPr id="182" name="Google Shape;182;p23"/>
          <p:cNvSpPr txBox="1"/>
          <p:nvPr/>
        </p:nvSpPr>
        <p:spPr>
          <a:xfrm>
            <a:off x="185500" y="1219200"/>
            <a:ext cx="8691900" cy="53340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1800"/>
              <a:buFont typeface="Calibri"/>
              <a:buNone/>
            </a:pPr>
            <a:r>
              <a:rPr lang="en-US" sz="2000" b="0" i="0" u="none" strike="noStrike" cap="none" dirty="0">
                <a:solidFill>
                  <a:schemeClr val="dk1"/>
                </a:solidFill>
                <a:latin typeface="Trebuchet MS"/>
                <a:ea typeface="Trebuchet MS"/>
                <a:cs typeface="Trebuchet MS"/>
                <a:sym typeface="Trebuchet MS"/>
              </a:rPr>
              <a:t>Our School’s Title I funds provide the following supplemental support:</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Personnel to support our students and teachers</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classroom materials and equipment</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Technology</a:t>
            </a:r>
            <a:endParaRPr sz="2000" b="0" i="0" u="none" strike="noStrike" cap="none" dirty="0">
              <a:solidFill>
                <a:schemeClr val="dk1"/>
              </a:solidFill>
              <a:latin typeface="Century Gothic"/>
              <a:ea typeface="Century Gothic"/>
              <a:cs typeface="Century Gothic"/>
              <a:sym typeface="Century Gothic"/>
            </a:endParaRPr>
          </a:p>
          <a:p>
            <a:pPr marL="759142"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Supplemental web-based programs</a:t>
            </a:r>
            <a:endParaRPr sz="2000" dirty="0">
              <a:solidFill>
                <a:schemeClr val="dk1"/>
              </a:solidFill>
              <a:latin typeface="Trebuchet MS"/>
              <a:ea typeface="Trebuchet MS"/>
              <a:cs typeface="Trebuchet MS"/>
              <a:sym typeface="Trebuchet MS"/>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Supplemental curriculum</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Small group intervention</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After school tutoring</a:t>
            </a:r>
            <a:endParaRPr sz="2000" b="0" i="0" u="none" strike="noStrike" cap="none" dirty="0">
              <a:solidFill>
                <a:schemeClr val="dk1"/>
              </a:solidFill>
              <a:latin typeface="Century Gothic"/>
              <a:ea typeface="Century Gothic"/>
              <a:cs typeface="Century Gothic"/>
              <a:sym typeface="Century Gothic"/>
            </a:endParaRPr>
          </a:p>
          <a:p>
            <a:pPr marL="759143"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Additional Professional Development</a:t>
            </a:r>
            <a:endParaRPr sz="2000" b="0" i="0" u="none" strike="noStrike" cap="none" dirty="0">
              <a:solidFill>
                <a:schemeClr val="dk1"/>
              </a:solidFill>
              <a:latin typeface="Trebuchet MS"/>
              <a:ea typeface="Trebuchet MS"/>
              <a:cs typeface="Trebuchet MS"/>
              <a:sym typeface="Trebuchet MS"/>
            </a:endParaRPr>
          </a:p>
          <a:p>
            <a:pPr marL="274320" marR="0" lvl="0" indent="-160020" algn="l" rtl="0">
              <a:lnSpc>
                <a:spcPct val="100000"/>
              </a:lnSpc>
              <a:spcBef>
                <a:spcPts val="360"/>
              </a:spcBef>
              <a:spcAft>
                <a:spcPts val="0"/>
              </a:spcAft>
              <a:buClr>
                <a:schemeClr val="dk2"/>
              </a:buClr>
              <a:buSzPts val="1800"/>
              <a:buFont typeface="Trebuchet MS"/>
              <a:buNone/>
            </a:pPr>
            <a:endParaRPr sz="20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360"/>
              </a:spcBef>
              <a:spcAft>
                <a:spcPts val="0"/>
              </a:spcAft>
              <a:buClr>
                <a:schemeClr val="dk2"/>
              </a:buClr>
              <a:buSzPts val="1800"/>
              <a:buFont typeface="Calibri"/>
              <a:buNone/>
            </a:pPr>
            <a:r>
              <a:rPr lang="en-US" sz="2000" b="0" i="0" u="none" strike="noStrike" cap="none" dirty="0">
                <a:solidFill>
                  <a:schemeClr val="dk1"/>
                </a:solidFill>
                <a:latin typeface="Trebuchet MS"/>
                <a:ea typeface="Trebuchet MS"/>
                <a:cs typeface="Trebuchet MS"/>
                <a:sym typeface="Trebuchet MS"/>
              </a:rPr>
              <a:t> Title I funds also provide for Parent-Family Engagement activities and trainings   throughout the year as well as:</a:t>
            </a:r>
            <a:endParaRPr sz="2000" b="0" i="0" u="none" strike="noStrike" cap="none" dirty="0">
              <a:solidFill>
                <a:schemeClr val="dk1"/>
              </a:solidFill>
              <a:latin typeface="Century Gothic"/>
              <a:ea typeface="Century Gothic"/>
              <a:cs typeface="Century Gothic"/>
              <a:sym typeface="Century Gothic"/>
            </a:endParaRPr>
          </a:p>
          <a:p>
            <a:pPr marL="914400" marR="0" lvl="1" indent="-469900" algn="l" rtl="0">
              <a:lnSpc>
                <a:spcPct val="100000"/>
              </a:lnSpc>
              <a:spcBef>
                <a:spcPts val="360"/>
              </a:spcBef>
              <a:spcAft>
                <a:spcPts val="0"/>
              </a:spcAft>
              <a:buClr>
                <a:schemeClr val="dk1"/>
              </a:buClr>
              <a:buSzPts val="2000"/>
              <a:buFont typeface="Arial"/>
              <a:buChar char="•"/>
            </a:pPr>
            <a:r>
              <a:rPr lang="en-US" sz="2000" b="0" i="0" u="none" strike="noStrike" cap="none" dirty="0">
                <a:solidFill>
                  <a:schemeClr val="dk1"/>
                </a:solidFill>
                <a:latin typeface="Trebuchet MS"/>
                <a:ea typeface="Trebuchet MS"/>
                <a:cs typeface="Trebuchet MS"/>
                <a:sym typeface="Trebuchet MS"/>
              </a:rPr>
              <a:t>Resources in our Parent &amp; Family Resource Area</a:t>
            </a:r>
            <a:endParaRPr sz="2000" b="0" i="0" u="none" strike="noStrike" cap="none" dirty="0">
              <a:solidFill>
                <a:schemeClr val="dk1"/>
              </a:solidFill>
              <a:latin typeface="Trebuchet MS"/>
              <a:ea typeface="Trebuchet MS"/>
              <a:cs typeface="Trebuchet MS"/>
              <a:sym typeface="Trebuchet MS"/>
            </a:endParaRPr>
          </a:p>
          <a:p>
            <a:pPr marL="914400" lvl="1" indent="-355600" algn="l" rtl="0">
              <a:spcBef>
                <a:spcPts val="360"/>
              </a:spcBef>
              <a:spcAft>
                <a:spcPts val="0"/>
              </a:spcAft>
              <a:buClr>
                <a:srgbClr val="454545"/>
              </a:buClr>
              <a:buSzPts val="2000"/>
              <a:buChar char="•"/>
            </a:pPr>
            <a:r>
              <a:rPr lang="en-US" sz="2000" dirty="0">
                <a:solidFill>
                  <a:schemeClr val="dk1"/>
                </a:solidFill>
                <a:latin typeface="Trebuchet MS"/>
                <a:ea typeface="Trebuchet MS"/>
                <a:cs typeface="Trebuchet MS"/>
                <a:sym typeface="Trebuchet MS"/>
              </a:rPr>
              <a:t>Student Planners and/or Home-School Communication Folders</a:t>
            </a:r>
            <a:endParaRPr sz="2000" dirty="0">
              <a:solidFill>
                <a:schemeClr val="dk1"/>
              </a:solidFill>
              <a:latin typeface="Trebuchet MS"/>
              <a:ea typeface="Trebuchet MS"/>
              <a:cs typeface="Trebuchet MS"/>
              <a:sym typeface="Trebuchet MS"/>
            </a:endParaRPr>
          </a:p>
          <a:p>
            <a:pPr marL="914400" lvl="1" indent="-355600" algn="l" rtl="0">
              <a:spcBef>
                <a:spcPts val="360"/>
              </a:spcBef>
              <a:spcAft>
                <a:spcPts val="0"/>
              </a:spcAft>
              <a:buClr>
                <a:schemeClr val="dk1"/>
              </a:buClr>
              <a:buSzPts val="2000"/>
              <a:buFont typeface="Trebuchet MS"/>
              <a:buChar char="•"/>
            </a:pPr>
            <a:r>
              <a:rPr lang="en-US" sz="2000" dirty="0">
                <a:solidFill>
                  <a:schemeClr val="dk1"/>
                </a:solidFill>
                <a:latin typeface="Trebuchet MS"/>
                <a:ea typeface="Trebuchet MS"/>
                <a:cs typeface="Trebuchet MS"/>
                <a:sym typeface="Trebuchet MS"/>
              </a:rPr>
              <a:t>Electronic Family Newsletters </a:t>
            </a:r>
            <a:endParaRPr sz="2000" dirty="0">
              <a:solidFill>
                <a:schemeClr val="dk1"/>
              </a:solidFill>
              <a:latin typeface="Trebuchet MS"/>
              <a:ea typeface="Trebuchet MS"/>
              <a:cs typeface="Trebuchet MS"/>
              <a:sym typeface="Trebuchet MS"/>
            </a:endParaRPr>
          </a:p>
          <a:p>
            <a:pPr marL="914400" marR="0" lvl="0" indent="0" algn="l" rtl="0">
              <a:lnSpc>
                <a:spcPct val="100000"/>
              </a:lnSpc>
              <a:spcBef>
                <a:spcPts val="360"/>
              </a:spcBef>
              <a:spcAft>
                <a:spcPts val="0"/>
              </a:spcAft>
              <a:buNone/>
            </a:pPr>
            <a:endParaRPr sz="2000" dirty="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04799" y="334425"/>
            <a:ext cx="8829600" cy="685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000"/>
              <a:buFont typeface="Calibri"/>
              <a:buNone/>
            </a:pPr>
            <a:r>
              <a:rPr lang="en-US" sz="3600" b="1">
                <a:solidFill>
                  <a:schemeClr val="dk1"/>
                </a:solidFill>
                <a:latin typeface="Calibri"/>
                <a:ea typeface="Calibri"/>
                <a:cs typeface="Calibri"/>
                <a:sym typeface="Calibri"/>
              </a:rPr>
              <a:t>Who Decides How Funds Are Used?</a:t>
            </a:r>
            <a:endParaRPr sz="3600" b="1">
              <a:solidFill>
                <a:schemeClr val="dk1"/>
              </a:solidFill>
              <a:latin typeface="Calibri"/>
              <a:ea typeface="Calibri"/>
              <a:cs typeface="Calibri"/>
              <a:sym typeface="Calibri"/>
            </a:endParaRPr>
          </a:p>
        </p:txBody>
      </p:sp>
      <p:sp>
        <p:nvSpPr>
          <p:cNvPr id="189" name="Google Shape;189;p24"/>
          <p:cNvSpPr txBox="1"/>
          <p:nvPr/>
        </p:nvSpPr>
        <p:spPr>
          <a:xfrm>
            <a:off x="304800" y="1331800"/>
            <a:ext cx="8686800" cy="51453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457200" lvl="0" indent="-387350" algn="l" rtl="0">
              <a:spcBef>
                <a:spcPts val="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500">
              <a:solidFill>
                <a:schemeClr val="dk1"/>
              </a:solidFill>
              <a:latin typeface="Trebuchet MS"/>
              <a:ea typeface="Trebuchet MS"/>
              <a:cs typeface="Trebuchet MS"/>
              <a:sym typeface="Trebuchet MS"/>
            </a:endParaRPr>
          </a:p>
          <a:p>
            <a:pPr marL="457200" lvl="0" indent="0" algn="l" rtl="0">
              <a:spcBef>
                <a:spcPts val="0"/>
              </a:spcBef>
              <a:spcAft>
                <a:spcPts val="0"/>
              </a:spcAft>
              <a:buNone/>
            </a:pPr>
            <a:endParaRPr sz="2500">
              <a:solidFill>
                <a:schemeClr val="dk1"/>
              </a:solidFill>
              <a:latin typeface="Trebuchet MS"/>
              <a:ea typeface="Trebuchet MS"/>
              <a:cs typeface="Trebuchet MS"/>
              <a:sym typeface="Trebuchet MS"/>
            </a:endParaRPr>
          </a:p>
          <a:p>
            <a:pPr marL="457200" lvl="0" indent="-387350" algn="l" rtl="0">
              <a:spcBef>
                <a:spcPts val="480"/>
              </a:spcBef>
              <a:spcAft>
                <a:spcPts val="0"/>
              </a:spcAft>
              <a:buClr>
                <a:srgbClr val="454545"/>
              </a:buClr>
              <a:buSzPts val="2500"/>
              <a:buFont typeface="Trebuchet MS"/>
              <a:buChar char="•"/>
            </a:pPr>
            <a:r>
              <a:rPr lang="en-US" sz="2500">
                <a:solidFill>
                  <a:schemeClr val="dk1"/>
                </a:solidFill>
                <a:latin typeface="Trebuchet MS"/>
                <a:ea typeface="Trebuchet MS"/>
                <a:cs typeface="Trebuchet MS"/>
                <a:sym typeface="Trebuchet MS"/>
              </a:rPr>
              <a:t>Parent input into the decision making process is encouraged through various means including:</a:t>
            </a:r>
            <a:endParaRPr sz="25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School Advisory Council (SAC) composed of Parents, Community members, Teachers, Other staff that works at the school, Principal and Students (at Middle and High School)</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100">
              <a:solidFill>
                <a:schemeClr val="dk1"/>
              </a:solidFill>
              <a:latin typeface="Century Gothic"/>
              <a:ea typeface="Century Gothic"/>
              <a:cs typeface="Century Gothic"/>
              <a:sym typeface="Century Gothic"/>
            </a:endParaRPr>
          </a:p>
          <a:p>
            <a:pPr marL="914400" lvl="1" indent="-361950" algn="l" rtl="0">
              <a:spcBef>
                <a:spcPts val="400"/>
              </a:spcBef>
              <a:spcAft>
                <a:spcPts val="0"/>
              </a:spcAft>
              <a:buClr>
                <a:srgbClr val="454545"/>
              </a:buClr>
              <a:buSzPts val="2100"/>
              <a:buFont typeface="Noto Sans Symbols"/>
              <a:buChar char="❖"/>
            </a:pPr>
            <a:r>
              <a:rPr lang="en-US" sz="2100">
                <a:solidFill>
                  <a:schemeClr val="dk1"/>
                </a:solidFill>
                <a:latin typeface="Trebuchet MS"/>
                <a:ea typeface="Trebuchet MS"/>
                <a:cs typeface="Trebuchet MS"/>
                <a:sym typeface="Trebuchet MS"/>
              </a:rPr>
              <a:t>Input Evaluations of Parent-Family Engagement activities and trainings</a:t>
            </a:r>
            <a:endParaRPr sz="29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5"/>
          <p:cNvSpPr txBox="1">
            <a:spLocks noGrp="1"/>
          </p:cNvSpPr>
          <p:nvPr>
            <p:ph type="title"/>
          </p:nvPr>
        </p:nvSpPr>
        <p:spPr>
          <a:xfrm>
            <a:off x="76200" y="228600"/>
            <a:ext cx="9144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95" name="Google Shape;195;p25"/>
          <p:cNvSpPr txBox="1"/>
          <p:nvPr/>
        </p:nvSpPr>
        <p:spPr>
          <a:xfrm>
            <a:off x="381000" y="1676400"/>
            <a:ext cx="8382000" cy="43434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The Title I Budgets, including Part A Basic and Parent &amp; Family Engagement is discussed annually with parents and documented by minutes from this Title I Parent Meeting.</a:t>
            </a:r>
            <a:endParaRPr sz="2100" dirty="0">
              <a:solidFill>
                <a:schemeClr val="dk1"/>
              </a:solidFill>
              <a:latin typeface="Calibri"/>
              <a:ea typeface="Calibri"/>
              <a:cs typeface="Calibri"/>
              <a:sym typeface="Calibri"/>
            </a:endParaRPr>
          </a:p>
          <a:p>
            <a:pPr marL="342900" lvl="0" indent="-342900" algn="l" rtl="0">
              <a:spcBef>
                <a:spcPts val="480"/>
              </a:spcBef>
              <a:spcAft>
                <a:spcPts val="0"/>
              </a:spcAft>
              <a:buClr>
                <a:srgbClr val="03042B"/>
              </a:buClr>
              <a:buSzPts val="2400"/>
              <a:buFont typeface="Noto Sans Symbols"/>
              <a:buNone/>
            </a:pPr>
            <a:endParaRPr sz="2700" dirty="0">
              <a:solidFill>
                <a:schemeClr val="dk1"/>
              </a:solidFill>
              <a:latin typeface="Calibri"/>
              <a:ea typeface="Calibri"/>
              <a:cs typeface="Calibri"/>
              <a:sym typeface="Calibri"/>
            </a:endParaRPr>
          </a:p>
          <a:p>
            <a:pPr marL="342900" lvl="0" indent="-342900" algn="l" rtl="0">
              <a:spcBef>
                <a:spcPts val="480"/>
              </a:spcBef>
              <a:spcAft>
                <a:spcPts val="0"/>
              </a:spcAft>
              <a:buClr>
                <a:schemeClr val="dk1"/>
              </a:buClr>
              <a:buSzPts val="2400"/>
              <a:buFont typeface="Noto Sans Symbols"/>
              <a:buNone/>
            </a:pPr>
            <a:r>
              <a:rPr lang="en-US" sz="2700" dirty="0">
                <a:solidFill>
                  <a:schemeClr val="dk1"/>
                </a:solidFill>
                <a:latin typeface="Calibri"/>
                <a:ea typeface="Calibri"/>
                <a:cs typeface="Calibri"/>
                <a:sym typeface="Calibri"/>
              </a:rPr>
              <a:t>A copy of the school’s Title I Budgets (Part A Basic/PFE) is available in the Parent &amp; Family Resource Area Notebook located in </a:t>
            </a:r>
            <a:r>
              <a:rPr lang="en-US" sz="2700" dirty="0">
                <a:solidFill>
                  <a:srgbClr val="FF0000"/>
                </a:solidFill>
                <a:latin typeface="Calibri"/>
                <a:ea typeface="Calibri"/>
                <a:cs typeface="Calibri"/>
                <a:sym typeface="Calibri"/>
              </a:rPr>
              <a:t>Front Office.</a:t>
            </a:r>
            <a:endParaRPr sz="2100" dirty="0">
              <a:solidFill>
                <a:srgbClr val="FF0000"/>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Noto Sans Symbols"/>
              <a:buNone/>
            </a:pPr>
            <a:endParaRPr sz="2400" dirty="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381000" y="228600"/>
            <a:ext cx="87630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201" name="Google Shape;201;p26"/>
          <p:cNvSpPr txBox="1"/>
          <p:nvPr/>
        </p:nvSpPr>
        <p:spPr>
          <a:xfrm>
            <a:off x="381000" y="1303866"/>
            <a:ext cx="8382000" cy="5325534"/>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Florida’s academic content standards establish high expectations for all students.</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The standards established by the Florida Department of Education identify what your child needs to know and be able to do in all content areas at each grade level.</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140"/>
              </a:spcBef>
              <a:spcAft>
                <a:spcPts val="0"/>
              </a:spcAft>
              <a:buClr>
                <a:srgbClr val="000000"/>
              </a:buClr>
              <a:buSzPts val="700"/>
              <a:buFont typeface="Arial"/>
              <a:buNone/>
            </a:pPr>
            <a:endParaRPr sz="7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480"/>
              </a:spcBef>
              <a:spcAft>
                <a:spcPts val="0"/>
              </a:spcAft>
              <a:buClr>
                <a:srgbClr val="000000"/>
              </a:buClr>
              <a:buSzPts val="2400"/>
              <a:buFont typeface="Arial"/>
              <a:buNone/>
            </a:pPr>
            <a:r>
              <a:rPr lang="en-US" sz="2400" b="0" i="0" u="none" strike="noStrike" cap="none">
                <a:solidFill>
                  <a:schemeClr val="dk1"/>
                </a:solidFill>
                <a:latin typeface="Trebuchet MS"/>
                <a:ea typeface="Trebuchet MS"/>
                <a:cs typeface="Trebuchet MS"/>
                <a:sym typeface="Trebuchet MS"/>
              </a:rPr>
              <a:t>Information located at: </a:t>
            </a:r>
            <a:r>
              <a:rPr lang="en-US" sz="2400" b="0" i="0" u="sng" strike="noStrike" cap="none">
                <a:solidFill>
                  <a:srgbClr val="0000FF"/>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www.fldoe.org/bii/curriculum/sss/</a:t>
            </a:r>
            <a:r>
              <a:rPr lang="en-US" sz="2400" b="0" i="0" u="none" strike="noStrike" cap="none">
                <a:solidFill>
                  <a:srgbClr val="0000FF"/>
                </a:solidFill>
                <a:latin typeface="Trebuchet MS"/>
                <a:ea typeface="Trebuchet MS"/>
                <a:cs typeface="Trebuchet MS"/>
                <a:sym typeface="Trebuchet MS"/>
              </a:rPr>
              <a:t> </a:t>
            </a:r>
            <a:endParaRPr sz="2400" b="0" i="0" u="none" strike="noStrike" cap="none">
              <a:solidFill>
                <a:srgbClr val="0000FF"/>
              </a:solidFill>
              <a:latin typeface="Century Gothic"/>
              <a:ea typeface="Century Gothic"/>
              <a:cs typeface="Century Gothic"/>
              <a:sym typeface="Century Gothic"/>
            </a:endParaRPr>
          </a:p>
        </p:txBody>
      </p:sp>
      <p:pic>
        <p:nvPicPr>
          <p:cNvPr id="202" name="Google Shape;202;p26"/>
          <p:cNvPicPr preferRelativeResize="0"/>
          <p:nvPr/>
        </p:nvPicPr>
        <p:blipFill rotWithShape="1">
          <a:blip r:embed="rId4">
            <a:alphaModFix/>
          </a:blip>
          <a:srcRect/>
          <a:stretch/>
        </p:blipFill>
        <p:spPr>
          <a:xfrm>
            <a:off x="1727200" y="4828859"/>
            <a:ext cx="5689599"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208" name="Google Shape;208;p27"/>
          <p:cNvSpPr txBox="1"/>
          <p:nvPr/>
        </p:nvSpPr>
        <p:spPr>
          <a:xfrm>
            <a:off x="457200" y="1447800"/>
            <a:ext cx="8305800" cy="5257800"/>
          </a:xfrm>
          <a:prstGeom prst="rect">
            <a:avLst/>
          </a:prstGeom>
          <a:noFill/>
          <a:ln w="285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rebuchet MS"/>
              <a:buNone/>
            </a:pPr>
            <a:r>
              <a:rPr lang="en-US" sz="3300">
                <a:solidFill>
                  <a:schemeClr val="dk1"/>
                </a:solidFill>
                <a:latin typeface="Trebuchet MS"/>
                <a:ea typeface="Trebuchet MS"/>
                <a:cs typeface="Trebuchet MS"/>
                <a:sym typeface="Trebuchet MS"/>
              </a:rPr>
              <a:t>T</a:t>
            </a:r>
            <a:r>
              <a:rPr lang="en-US" sz="3300">
                <a:solidFill>
                  <a:schemeClr val="dk1"/>
                </a:solidFill>
                <a:latin typeface="Calibri"/>
                <a:ea typeface="Calibri"/>
                <a:cs typeface="Calibri"/>
                <a:sym typeface="Calibri"/>
              </a:rPr>
              <a:t>he B.E.S.T. Standards form the framework for student knowledge in:</a:t>
            </a:r>
            <a:endParaRPr sz="33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English Language Arts (ELA)</a:t>
            </a:r>
            <a:endParaRPr sz="2900">
              <a:solidFill>
                <a:schemeClr val="dk1"/>
              </a:solidFill>
              <a:latin typeface="Calibri"/>
              <a:ea typeface="Calibri"/>
              <a:cs typeface="Calibri"/>
              <a:sym typeface="Calibri"/>
            </a:endParaRPr>
          </a:p>
          <a:p>
            <a:pPr marL="644842" lvl="1" indent="-349250" algn="l" rtl="0">
              <a:spcBef>
                <a:spcPts val="480"/>
              </a:spcBef>
              <a:spcAft>
                <a:spcPts val="0"/>
              </a:spcAft>
              <a:buClr>
                <a:srgbClr val="454545"/>
              </a:buClr>
              <a:buSzPts val="2500"/>
              <a:buFont typeface="Noto Sans Symbols"/>
              <a:buChar char="❖"/>
            </a:pPr>
            <a:r>
              <a:rPr lang="en-US" sz="2900">
                <a:solidFill>
                  <a:schemeClr val="dk1"/>
                </a:solidFill>
                <a:latin typeface="Calibri"/>
                <a:ea typeface="Calibri"/>
                <a:cs typeface="Calibri"/>
                <a:sym typeface="Calibri"/>
              </a:rPr>
              <a:t>Reading/Writing/Language/Speaking &amp; Listening</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Mathematics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Literacy in Social Studies</a:t>
            </a:r>
            <a:endParaRPr sz="2900">
              <a:solidFill>
                <a:schemeClr val="dk1"/>
              </a:solidFill>
              <a:latin typeface="Calibri"/>
              <a:ea typeface="Calibri"/>
              <a:cs typeface="Calibri"/>
              <a:sym typeface="Calibri"/>
            </a:endParaRPr>
          </a:p>
          <a:p>
            <a:pPr marL="342900" lvl="0" indent="-349250" algn="l" rtl="0">
              <a:spcBef>
                <a:spcPts val="480"/>
              </a:spcBef>
              <a:spcAft>
                <a:spcPts val="0"/>
              </a:spcAft>
              <a:buClr>
                <a:srgbClr val="454545"/>
              </a:buClr>
              <a:buSzPts val="2500"/>
              <a:buFont typeface="Calibri"/>
              <a:buChar char="•"/>
            </a:pPr>
            <a:r>
              <a:rPr lang="en-US" sz="2900">
                <a:solidFill>
                  <a:schemeClr val="dk1"/>
                </a:solidFill>
                <a:latin typeface="Calibri"/>
                <a:ea typeface="Calibri"/>
                <a:cs typeface="Calibri"/>
                <a:sym typeface="Calibri"/>
              </a:rPr>
              <a:t>Science</a:t>
            </a:r>
            <a:endParaRPr sz="2900">
              <a:solidFill>
                <a:schemeClr val="dk1"/>
              </a:solidFill>
              <a:latin typeface="Calibri"/>
              <a:ea typeface="Calibri"/>
              <a:cs typeface="Calibri"/>
              <a:sym typeface="Calibri"/>
            </a:endParaRPr>
          </a:p>
          <a:p>
            <a:pPr marL="0" lvl="0" indent="0" algn="l" rtl="0">
              <a:spcBef>
                <a:spcPts val="480"/>
              </a:spcBef>
              <a:spcAft>
                <a:spcPts val="0"/>
              </a:spcAft>
              <a:buClr>
                <a:srgbClr val="00B050"/>
              </a:buClr>
              <a:buSzPts val="1800"/>
              <a:buFont typeface="Century Gothic"/>
              <a:buNone/>
            </a:pPr>
            <a:r>
              <a:rPr lang="en-US" sz="1900" u="sng">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900">
              <a:solidFill>
                <a:srgbClr val="0000FF"/>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rgbClr val="000000"/>
              </a:buClr>
              <a:buSzPts val="1800"/>
              <a:buFont typeface="Arial"/>
              <a:buNone/>
            </a:pPr>
            <a:endParaRPr sz="3300">
              <a:solidFill>
                <a:schemeClr val="dk1"/>
              </a:solidFill>
              <a:latin typeface="Trebuchet MS"/>
              <a:ea typeface="Trebuchet MS"/>
              <a:cs typeface="Trebuchet MS"/>
              <a:sym typeface="Trebuchet MS"/>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209" name="Google Shape;209;p27" descr="MCj04123980000[1]"/>
          <p:cNvPicPr preferRelativeResize="0"/>
          <p:nvPr/>
        </p:nvPicPr>
        <p:blipFill rotWithShape="1">
          <a:blip r:embed="rId4">
            <a:alphaModFix/>
          </a:blip>
          <a:srcRect/>
          <a:stretch/>
        </p:blipFill>
        <p:spPr>
          <a:xfrm>
            <a:off x="6564313" y="4687957"/>
            <a:ext cx="2122487" cy="1868531"/>
          </a:xfrm>
          <a:prstGeom prst="rect">
            <a:avLst/>
          </a:prstGeom>
          <a:noFill/>
          <a:ln>
            <a:noFill/>
          </a:ln>
        </p:spPr>
      </p:pic>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2598</Words>
  <Application>Microsoft Office PowerPoint</Application>
  <PresentationFormat>On-screen Show (4:3)</PresentationFormat>
  <Paragraphs>291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Trebuchet MS</vt:lpstr>
      <vt:lpstr>Century Gothic</vt:lpstr>
      <vt:lpstr>Gill Sans</vt:lpstr>
      <vt:lpstr>Comic Sans MS</vt:lpstr>
      <vt:lpstr>Noto Sans Symbols</vt:lpstr>
      <vt:lpstr>Arial</vt:lpstr>
      <vt:lpstr>Calibri</vt:lpstr>
      <vt:lpstr>Ion</vt:lpstr>
      <vt:lpstr>PowerPoint Presentation</vt:lpstr>
      <vt:lpstr>Agenda</vt:lpstr>
      <vt:lpstr>What is Title I?</vt:lpstr>
      <vt:lpstr>How Title I Works?</vt:lpstr>
      <vt:lpstr>Title I Funds Provide Supplemental Support</vt:lpstr>
      <vt:lpstr>Who Decides How Funds Are Used?</vt:lpstr>
      <vt:lpstr>Where Can I Find a Copy of the   Title I Budgets?</vt:lpstr>
      <vt:lpstr>Educational Standards</vt:lpstr>
      <vt:lpstr>School’s Curriculum</vt:lpstr>
      <vt:lpstr>Florida Assessment of Student Thinking (F.A.S.T.)</vt:lpstr>
      <vt:lpstr>Measuring Student Success Through  District Progress Monitoring Grades 6-8</vt:lpstr>
      <vt:lpstr>Measuring Student Success Through  District Progress Monitoring Grades 9-12</vt:lpstr>
      <vt:lpstr>Working Together! </vt:lpstr>
      <vt:lpstr>Parents’ Right to Know</vt:lpstr>
      <vt:lpstr>Parent &amp; Family Engagement Plan  Guidelines</vt:lpstr>
      <vt:lpstr>Parent &amp; Family Resource Area</vt:lpstr>
      <vt:lpstr>Your Involvement is Key to  Your Child’s Success!</vt:lpstr>
      <vt:lpstr>Additional Information</vt:lpstr>
      <vt:lpstr>  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I ZOFNAS</dc:creator>
  <cp:lastModifiedBy>Melinda S Downing</cp:lastModifiedBy>
  <cp:revision>2</cp:revision>
  <dcterms:modified xsi:type="dcterms:W3CDTF">2023-09-15T19:40:38Z</dcterms:modified>
</cp:coreProperties>
</file>