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4" r:id="rId1"/>
  </p:sldMasterIdLst>
  <p:sldIdLst>
    <p:sldId id="256" r:id="rId2"/>
    <p:sldId id="257" r:id="rId3"/>
    <p:sldId id="258" r:id="rId4"/>
    <p:sldId id="259" r:id="rId5"/>
    <p:sldId id="260" r:id="rId6"/>
    <p:sldId id="264" r:id="rId7"/>
    <p:sldId id="265" r:id="rId8"/>
    <p:sldId id="261" r:id="rId9"/>
    <p:sldId id="262" r:id="rId10"/>
    <p:sldId id="263"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53" d="100"/>
          <a:sy n="53" d="100"/>
        </p:scale>
        <p:origin x="32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2A069D0-A1AB-47AE-8D06-B6C9442EC370}" type="datetimeFigureOut">
              <a:rPr lang="en-US" smtClean="0"/>
              <a:t>7/10/2019</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A4C7252-7AFA-4BC9-8A98-0ADD3FFA36D7}"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430090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A069D0-A1AB-47AE-8D06-B6C9442EC370}"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1648527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A069D0-A1AB-47AE-8D06-B6C9442EC370}"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30603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A069D0-A1AB-47AE-8D06-B6C9442EC370}"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307350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2A069D0-A1AB-47AE-8D06-B6C9442EC370}" type="datetimeFigureOut">
              <a:rPr lang="en-US" smtClean="0"/>
              <a:t>7/10/2019</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A4C7252-7AFA-4BC9-8A98-0ADD3FFA36D7}"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554592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A069D0-A1AB-47AE-8D06-B6C9442EC370}"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3150179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A069D0-A1AB-47AE-8D06-B6C9442EC370}" type="datetimeFigureOut">
              <a:rPr lang="en-US" smtClean="0"/>
              <a:t>7/10/2019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622139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A069D0-A1AB-47AE-8D06-B6C9442EC370}" type="datetimeFigureOut">
              <a:rPr lang="en-US" smtClean="0"/>
              <a:t>7/10/2019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1009488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A069D0-A1AB-47AE-8D06-B6C9442EC370}" type="datetimeFigureOut">
              <a:rPr lang="en-US" smtClean="0"/>
              <a:t>7/10/2019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4C7252-7AFA-4BC9-8A98-0ADD3FFA36D7}" type="slidenum">
              <a:rPr lang="en-US" smtClean="0"/>
              <a:t>‹#›</a:t>
            </a:fld>
            <a:endParaRPr lang="en-US"/>
          </a:p>
        </p:txBody>
      </p:sp>
    </p:spTree>
    <p:extLst>
      <p:ext uri="{BB962C8B-B14F-4D97-AF65-F5344CB8AC3E}">
        <p14:creationId xmlns:p14="http://schemas.microsoft.com/office/powerpoint/2010/main" val="398536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2A069D0-A1AB-47AE-8D06-B6C9442EC370}" type="datetimeFigureOut">
              <a:rPr lang="en-US" smtClean="0"/>
              <a:t>7/10/2019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A4C7252-7AFA-4BC9-8A98-0ADD3FFA36D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2569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2A069D0-A1AB-47AE-8D06-B6C9442EC370}" type="datetimeFigureOut">
              <a:rPr lang="en-US" smtClean="0"/>
              <a:t>7/10/2019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A4C7252-7AFA-4BC9-8A98-0ADD3FFA36D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52453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2A069D0-A1AB-47AE-8D06-B6C9442EC370}" type="datetimeFigureOut">
              <a:rPr lang="en-US" smtClean="0"/>
              <a:t>7/10/2019</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A4C7252-7AFA-4BC9-8A98-0ADD3FFA36D7}"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369209"/>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1442519"/>
            <a:ext cx="10309860" cy="2526132"/>
          </a:xfrm>
        </p:spPr>
        <p:txBody>
          <a:bodyPr>
            <a:normAutofit/>
          </a:bodyPr>
          <a:lstStyle/>
          <a:p>
            <a:pPr algn="ctr"/>
            <a:r>
              <a:rPr lang="en-US" sz="8000" dirty="0" smtClean="0"/>
              <a:t>Admissions for State Institutions</a:t>
            </a:r>
            <a:endParaRPr lang="en-US" sz="8000" dirty="0"/>
          </a:p>
        </p:txBody>
      </p:sp>
      <p:sp>
        <p:nvSpPr>
          <p:cNvPr id="3" name="Subtitle 2"/>
          <p:cNvSpPr>
            <a:spLocks noGrp="1"/>
          </p:cNvSpPr>
          <p:nvPr>
            <p:ph type="subTitle" idx="1"/>
          </p:nvPr>
        </p:nvSpPr>
        <p:spPr>
          <a:xfrm>
            <a:off x="3101340" y="4563011"/>
            <a:ext cx="6427372" cy="816709"/>
          </a:xfrm>
        </p:spPr>
        <p:txBody>
          <a:bodyPr>
            <a:normAutofit fontScale="92500"/>
          </a:bodyPr>
          <a:lstStyle/>
          <a:p>
            <a:r>
              <a:rPr lang="en-US" dirty="0" smtClean="0"/>
              <a:t>Reviewing the Community Colleges, State Colleges, &amp; </a:t>
            </a:r>
          </a:p>
          <a:p>
            <a:pPr algn="ctr"/>
            <a:r>
              <a:rPr lang="en-US" dirty="0" smtClean="0"/>
              <a:t>Universities in the State of Florida</a:t>
            </a:r>
            <a:endParaRPr lang="en-US" dirty="0"/>
          </a:p>
        </p:txBody>
      </p:sp>
    </p:spTree>
    <p:extLst>
      <p:ext uri="{BB962C8B-B14F-4D97-AF65-F5344CB8AC3E}">
        <p14:creationId xmlns:p14="http://schemas.microsoft.com/office/powerpoint/2010/main" val="1974176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Learners, Leader, &amp; Thinkers</a:t>
            </a:r>
            <a:endParaRPr lang="en-US" dirty="0"/>
          </a:p>
        </p:txBody>
      </p:sp>
      <p:sp>
        <p:nvSpPr>
          <p:cNvPr id="3" name="Content Placeholder 2"/>
          <p:cNvSpPr>
            <a:spLocks noGrp="1"/>
          </p:cNvSpPr>
          <p:nvPr>
            <p:ph idx="1"/>
          </p:nvPr>
        </p:nvSpPr>
        <p:spPr/>
        <p:txBody>
          <a:bodyPr/>
          <a:lstStyle/>
          <a:p>
            <a:r>
              <a:rPr lang="en-US" dirty="0" smtClean="0"/>
              <a:t>Invest your passion with your involvement outside of the classroom.</a:t>
            </a:r>
          </a:p>
          <a:p>
            <a:r>
              <a:rPr lang="en-US" dirty="0" smtClean="0"/>
              <a:t>Contribute to your local and global communities to create a greater…</a:t>
            </a:r>
          </a:p>
          <a:p>
            <a:r>
              <a:rPr lang="en-US" dirty="0" smtClean="0"/>
              <a:t>Do not be afraid to try new or challenging things.</a:t>
            </a:r>
          </a:p>
          <a:p>
            <a:r>
              <a:rPr lang="en-US" dirty="0" smtClean="0"/>
              <a:t>Play sports, start meaningful discussions, read (even when it’s not assigned), join </a:t>
            </a:r>
            <a:r>
              <a:rPr lang="en-US" smtClean="0"/>
              <a:t>community organizations.</a:t>
            </a:r>
            <a:endParaRPr lang="en-US" dirty="0" smtClean="0"/>
          </a:p>
          <a:p>
            <a:endParaRPr lang="en-US" dirty="0"/>
          </a:p>
        </p:txBody>
      </p:sp>
    </p:spTree>
    <p:extLst>
      <p:ext uri="{BB962C8B-B14F-4D97-AF65-F5344CB8AC3E}">
        <p14:creationId xmlns:p14="http://schemas.microsoft.com/office/powerpoint/2010/main" val="2961098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300" y="502920"/>
            <a:ext cx="4632960" cy="990600"/>
          </a:xfrm>
        </p:spPr>
        <p:txBody>
          <a:bodyPr>
            <a:normAutofit fontScale="90000"/>
          </a:bodyPr>
          <a:lstStyle/>
          <a:p>
            <a:pPr algn="ctr"/>
            <a:r>
              <a:rPr lang="en-US" dirty="0" smtClean="0"/>
              <a:t>Coalition Essay Prompts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0687570"/>
              </p:ext>
            </p:extLst>
          </p:nvPr>
        </p:nvGraphicFramePr>
        <p:xfrm>
          <a:off x="2164080" y="1600200"/>
          <a:ext cx="8915400" cy="4754880"/>
        </p:xfrm>
        <a:graphic>
          <a:graphicData uri="http://schemas.openxmlformats.org/drawingml/2006/table">
            <a:tbl>
              <a:tblPr/>
              <a:tblGrid>
                <a:gridCol w="8915400">
                  <a:extLst>
                    <a:ext uri="{9D8B030D-6E8A-4147-A177-3AD203B41FA5}">
                      <a16:colId xmlns:a16="http://schemas.microsoft.com/office/drawing/2014/main" val="4282070133"/>
                    </a:ext>
                  </a:extLst>
                </a:gridCol>
              </a:tblGrid>
              <a:tr h="4556760">
                <a:tc>
                  <a:txBody>
                    <a:bodyPr/>
                    <a:lstStyle/>
                    <a:p>
                      <a:pPr marL="285750" indent="-285750">
                        <a:buFont typeface="Wingdings" panose="05000000000000000000" pitchFamily="2" charset="2"/>
                        <a:buChar char="§"/>
                      </a:pPr>
                      <a:r>
                        <a:rPr lang="en-US" sz="2400" b="0" i="0" kern="1200" dirty="0" smtClean="0">
                          <a:solidFill>
                            <a:schemeClr val="tx1"/>
                          </a:solidFill>
                          <a:effectLst/>
                          <a:latin typeface="+mn-lt"/>
                          <a:ea typeface="+mn-ea"/>
                          <a:cs typeface="+mn-cs"/>
                        </a:rPr>
                        <a:t>Tell a story from your life, describing an experience that either demonstrates your character or helped to shape it.</a:t>
                      </a:r>
                    </a:p>
                    <a:p>
                      <a:pPr marL="285750" indent="-285750">
                        <a:buFont typeface="Wingdings" panose="05000000000000000000" pitchFamily="2" charset="2"/>
                        <a:buChar char="§"/>
                      </a:pPr>
                      <a:r>
                        <a:rPr lang="en-US" sz="2400" b="0" i="0" kern="1200" dirty="0" smtClean="0">
                          <a:solidFill>
                            <a:schemeClr val="tx1"/>
                          </a:solidFill>
                          <a:effectLst/>
                          <a:latin typeface="+mn-lt"/>
                          <a:ea typeface="+mn-ea"/>
                          <a:cs typeface="+mn-cs"/>
                        </a:rPr>
                        <a:t>Describe a time when you made a meaningful contribution to others in which the greater good was your focus. Discuss the challenges and rewards of making your contribution.</a:t>
                      </a:r>
                    </a:p>
                    <a:p>
                      <a:pPr marL="285750" indent="-285750">
                        <a:buFont typeface="Wingdings" panose="05000000000000000000" pitchFamily="2" charset="2"/>
                        <a:buChar char="§"/>
                      </a:pPr>
                      <a:r>
                        <a:rPr lang="en-US" sz="2400" b="0" i="0" kern="1200" dirty="0" smtClean="0">
                          <a:solidFill>
                            <a:schemeClr val="tx1"/>
                          </a:solidFill>
                          <a:effectLst/>
                          <a:latin typeface="+mn-lt"/>
                          <a:ea typeface="+mn-ea"/>
                          <a:cs typeface="+mn-cs"/>
                        </a:rPr>
                        <a:t>Has there been a time when you’ve had a long-cherished or accepted belief challenged? How did you respond? How did the challenge affect your beliefs?</a:t>
                      </a:r>
                    </a:p>
                    <a:p>
                      <a:pPr marL="285750" indent="-285750">
                        <a:buFont typeface="Wingdings" panose="05000000000000000000" pitchFamily="2" charset="2"/>
                        <a:buChar char="§"/>
                      </a:pPr>
                      <a:r>
                        <a:rPr lang="en-US" sz="2400" b="0" i="0" kern="1200" dirty="0" smtClean="0">
                          <a:solidFill>
                            <a:schemeClr val="tx1"/>
                          </a:solidFill>
                          <a:effectLst/>
                          <a:latin typeface="+mn-lt"/>
                          <a:ea typeface="+mn-ea"/>
                          <a:cs typeface="+mn-cs"/>
                        </a:rPr>
                        <a:t>What is the hardest part of being a teenager now? What’s the best part? What advice would you give a younger sibling or friend (assuming they would listen to you)?</a:t>
                      </a:r>
                    </a:p>
                    <a:p>
                      <a:pPr marL="285750" indent="-285750">
                        <a:buFont typeface="Wingdings" panose="05000000000000000000" pitchFamily="2" charset="2"/>
                        <a:buChar char="§"/>
                      </a:pPr>
                      <a:r>
                        <a:rPr lang="en-US" sz="2400" b="0" i="0" kern="1200" dirty="0" smtClean="0">
                          <a:solidFill>
                            <a:schemeClr val="tx1"/>
                          </a:solidFill>
                          <a:effectLst/>
                          <a:latin typeface="+mn-lt"/>
                          <a:ea typeface="+mn-ea"/>
                          <a:cs typeface="+mn-cs"/>
                        </a:rPr>
                        <a:t>Submit an essay on a topic of your choice.</a:t>
                      </a:r>
                    </a:p>
                    <a:p>
                      <a:endParaRPr lang="en-US"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4107944601"/>
                  </a:ext>
                </a:extLst>
              </a:tr>
            </a:tbl>
          </a:graphicData>
        </a:graphic>
      </p:graphicFrame>
    </p:spTree>
    <p:extLst>
      <p:ext uri="{BB962C8B-B14F-4D97-AF65-F5344CB8AC3E}">
        <p14:creationId xmlns:p14="http://schemas.microsoft.com/office/powerpoint/2010/main" val="339367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9060" y="411480"/>
            <a:ext cx="4556760" cy="1485900"/>
          </a:xfrm>
        </p:spPr>
        <p:txBody>
          <a:bodyPr/>
          <a:lstStyle/>
          <a:p>
            <a:pPr algn="ctr"/>
            <a:r>
              <a:rPr lang="en-US" dirty="0" smtClean="0"/>
              <a:t>Common App Essay Prompts</a:t>
            </a:r>
            <a:endParaRPr lang="en-US" dirty="0"/>
          </a:p>
        </p:txBody>
      </p:sp>
      <p:sp>
        <p:nvSpPr>
          <p:cNvPr id="3" name="Content Placeholder 2"/>
          <p:cNvSpPr>
            <a:spLocks noGrp="1"/>
          </p:cNvSpPr>
          <p:nvPr>
            <p:ph idx="1"/>
          </p:nvPr>
        </p:nvSpPr>
        <p:spPr>
          <a:xfrm>
            <a:off x="701040" y="1737360"/>
            <a:ext cx="11490960" cy="5318760"/>
          </a:xfrm>
        </p:spPr>
        <p:txBody>
          <a:bodyPr>
            <a:normAutofit fontScale="70000" lnSpcReduction="20000"/>
          </a:bodyPr>
          <a:lstStyle/>
          <a:p>
            <a:r>
              <a:rPr lang="en-US" sz="2900" dirty="0"/>
              <a:t>1. Some students have a background, identity, interest, or talent that is so meaningful they believe their application would be incomplete without it. If this sounds like you, then please share your story.</a:t>
            </a:r>
          </a:p>
          <a:p>
            <a:r>
              <a:rPr lang="en-US" sz="2900" dirty="0"/>
              <a:t>2. The lessons we take from obstacles we encounter can be fundamental to later success. Recount a time when you faced a challenge, setback, or failure. How did it affect you, and what did you learn from the experience?</a:t>
            </a:r>
          </a:p>
          <a:p>
            <a:r>
              <a:rPr lang="en-US" sz="2900" dirty="0"/>
              <a:t>3. Reflect on a time when you questioned or challenged a belief or idea. What prompted your thinking? What was the outcome?</a:t>
            </a:r>
          </a:p>
          <a:p>
            <a:r>
              <a:rPr lang="en-US" sz="2900" dirty="0"/>
              <a:t>4. Describe a problem you've solved or a problem you'd like to solve. It can be an intellectual challenge, a research query, an ethical dilemma - anything that is of personal importance, no matter the scale. Explain its significance to you and what steps you took or could be taken to identify a solution.</a:t>
            </a:r>
          </a:p>
          <a:p>
            <a:r>
              <a:rPr lang="en-US" sz="2900" dirty="0"/>
              <a:t>5. Discuss an accomplishment, event, or realization that sparked a period of personal growth and a new understanding of yourself or others.</a:t>
            </a:r>
          </a:p>
          <a:p>
            <a:r>
              <a:rPr lang="en-US" sz="2900" dirty="0"/>
              <a:t>6. Describe a topic, idea, or concept you find so engaging that it makes you lose all track of time. Why does it captivate you? What or who do you turn to when you want to learn more?</a:t>
            </a:r>
          </a:p>
          <a:p>
            <a:r>
              <a:rPr lang="en-US" sz="2900" dirty="0"/>
              <a:t>7. Share an essay on any topic of your choice. It can be one you've already written, one that responds to a different prompt, or one of your own design.</a:t>
            </a:r>
          </a:p>
          <a:p>
            <a:pPr marL="0" indent="0">
              <a:buNone/>
            </a:pPr>
            <a:r>
              <a:rPr lang="en-US" dirty="0"/>
              <a:t/>
            </a:r>
            <a:br>
              <a:rPr lang="en-US" dirty="0"/>
            </a:br>
            <a:endParaRPr lang="en-US" dirty="0"/>
          </a:p>
        </p:txBody>
      </p:sp>
    </p:spTree>
    <p:extLst>
      <p:ext uri="{BB962C8B-B14F-4D97-AF65-F5344CB8AC3E}">
        <p14:creationId xmlns:p14="http://schemas.microsoft.com/office/powerpoint/2010/main" val="177756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187" y="2414588"/>
            <a:ext cx="9601200" cy="1485900"/>
          </a:xfrm>
        </p:spPr>
        <p:txBody>
          <a:bodyPr>
            <a:normAutofit/>
          </a:bodyPr>
          <a:lstStyle/>
          <a:p>
            <a:pPr algn="ctr"/>
            <a:r>
              <a:rPr lang="en-US" sz="8000" dirty="0" smtClean="0"/>
              <a:t>QUESTIONS???</a:t>
            </a:r>
            <a:endParaRPr lang="en-US" sz="8000" dirty="0"/>
          </a:p>
        </p:txBody>
      </p:sp>
    </p:spTree>
    <p:extLst>
      <p:ext uri="{BB962C8B-B14F-4D97-AF65-F5344CB8AC3E}">
        <p14:creationId xmlns:p14="http://schemas.microsoft.com/office/powerpoint/2010/main" val="1497689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What’s the Difference???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61421854"/>
              </p:ext>
            </p:extLst>
          </p:nvPr>
        </p:nvGraphicFramePr>
        <p:xfrm>
          <a:off x="4648200" y="2773680"/>
          <a:ext cx="3048000" cy="3749040"/>
        </p:xfrm>
        <a:graphic>
          <a:graphicData uri="http://schemas.openxmlformats.org/drawingml/2006/table">
            <a:tbl>
              <a:tblPr/>
              <a:tblGrid>
                <a:gridCol w="3048000">
                  <a:extLst>
                    <a:ext uri="{9D8B030D-6E8A-4147-A177-3AD203B41FA5}">
                      <a16:colId xmlns:a16="http://schemas.microsoft.com/office/drawing/2014/main" val="235356961"/>
                    </a:ext>
                  </a:extLst>
                </a:gridCol>
              </a:tblGrid>
              <a:tr h="3520440">
                <a:tc>
                  <a:txBody>
                    <a:bodyPr/>
                    <a:lstStyle/>
                    <a:p>
                      <a:pPr marL="285750" indent="-285750">
                        <a:buFont typeface="Wingdings" panose="05000000000000000000" pitchFamily="2" charset="2"/>
                        <a:buChar char="§"/>
                      </a:pPr>
                      <a:r>
                        <a:rPr lang="en-US" sz="2400" dirty="0" smtClean="0"/>
                        <a:t>Offer two-year degrees, some bachelor</a:t>
                      </a:r>
                      <a:r>
                        <a:rPr lang="en-US" sz="2400" baseline="0" dirty="0" smtClean="0"/>
                        <a:t> programs, or technical degrees.</a:t>
                      </a:r>
                    </a:p>
                    <a:p>
                      <a:pPr marL="285750" indent="-285750">
                        <a:buFont typeface="Wingdings" panose="05000000000000000000" pitchFamily="2" charset="2"/>
                        <a:buChar char="§"/>
                      </a:pPr>
                      <a:r>
                        <a:rPr lang="en-US" sz="2400" baseline="0" dirty="0" smtClean="0"/>
                        <a:t>Specialize in a specific area of study.</a:t>
                      </a:r>
                    </a:p>
                    <a:p>
                      <a:pPr marL="285750" indent="-285750">
                        <a:buFont typeface="Wingdings" panose="05000000000000000000" pitchFamily="2" charset="2"/>
                        <a:buChar char="§"/>
                      </a:pPr>
                      <a:r>
                        <a:rPr lang="en-US" sz="2400" baseline="0" dirty="0" smtClean="0"/>
                        <a:t>Small campus size, typically.</a:t>
                      </a:r>
                      <a:endParaRPr lang="en-US" sz="24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00232195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912420059"/>
              </p:ext>
            </p:extLst>
          </p:nvPr>
        </p:nvGraphicFramePr>
        <p:xfrm>
          <a:off x="7879080" y="2773680"/>
          <a:ext cx="3093720" cy="3520440"/>
        </p:xfrm>
        <a:graphic>
          <a:graphicData uri="http://schemas.openxmlformats.org/drawingml/2006/table">
            <a:tbl>
              <a:tblPr/>
              <a:tblGrid>
                <a:gridCol w="3093720">
                  <a:extLst>
                    <a:ext uri="{9D8B030D-6E8A-4147-A177-3AD203B41FA5}">
                      <a16:colId xmlns:a16="http://schemas.microsoft.com/office/drawing/2014/main" val="2309501514"/>
                    </a:ext>
                  </a:extLst>
                </a:gridCol>
              </a:tblGrid>
              <a:tr h="3520440">
                <a:tc>
                  <a:txBody>
                    <a:bodyPr/>
                    <a:lstStyle/>
                    <a:p>
                      <a:pPr marL="285750" indent="-285750">
                        <a:buFont typeface="Wingdings" panose="05000000000000000000" pitchFamily="2" charset="2"/>
                        <a:buChar char="§"/>
                      </a:pPr>
                      <a:r>
                        <a:rPr lang="en-US" sz="2400" dirty="0" smtClean="0"/>
                        <a:t>Offers four-year degrees, graduate degrees, and professional degrees.</a:t>
                      </a:r>
                    </a:p>
                    <a:p>
                      <a:pPr marL="285750" indent="-285750">
                        <a:buFont typeface="Wingdings" panose="05000000000000000000" pitchFamily="2" charset="2"/>
                        <a:buChar char="§"/>
                      </a:pPr>
                      <a:r>
                        <a:rPr lang="en-US" sz="2400" dirty="0" smtClean="0"/>
                        <a:t>Specialize in many areas of study.</a:t>
                      </a:r>
                    </a:p>
                    <a:p>
                      <a:pPr marL="285750" indent="-285750">
                        <a:buFont typeface="Wingdings" panose="05000000000000000000" pitchFamily="2" charset="2"/>
                        <a:buChar char="§"/>
                      </a:pPr>
                      <a:r>
                        <a:rPr lang="en-US" sz="2400" dirty="0" smtClean="0"/>
                        <a:t>Typically</a:t>
                      </a:r>
                      <a:r>
                        <a:rPr lang="en-US" sz="2400" baseline="0" dirty="0" smtClean="0"/>
                        <a:t> larger campus size</a:t>
                      </a:r>
                      <a:endParaRPr lang="en-US" sz="24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0212034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28052377"/>
              </p:ext>
            </p:extLst>
          </p:nvPr>
        </p:nvGraphicFramePr>
        <p:xfrm>
          <a:off x="1371600" y="2773680"/>
          <a:ext cx="3048000" cy="3520440"/>
        </p:xfrm>
        <a:graphic>
          <a:graphicData uri="http://schemas.openxmlformats.org/drawingml/2006/table">
            <a:tbl>
              <a:tblPr/>
              <a:tblGrid>
                <a:gridCol w="3048000">
                  <a:extLst>
                    <a:ext uri="{9D8B030D-6E8A-4147-A177-3AD203B41FA5}">
                      <a16:colId xmlns:a16="http://schemas.microsoft.com/office/drawing/2014/main" val="3203042693"/>
                    </a:ext>
                  </a:extLst>
                </a:gridCol>
              </a:tblGrid>
              <a:tr h="3520440">
                <a:tc>
                  <a:txBody>
                    <a:bodyPr/>
                    <a:lstStyle/>
                    <a:p>
                      <a:pPr marL="285750" indent="-285750">
                        <a:buFont typeface="Wingdings" panose="05000000000000000000" pitchFamily="2" charset="2"/>
                        <a:buChar char="§"/>
                      </a:pPr>
                      <a:r>
                        <a:rPr lang="en-US" sz="2400" dirty="0" smtClean="0"/>
                        <a:t>Offer two-year degrees</a:t>
                      </a:r>
                      <a:r>
                        <a:rPr lang="en-US" sz="2400" baseline="0" dirty="0" smtClean="0"/>
                        <a:t> or technical degrees.</a:t>
                      </a:r>
                    </a:p>
                    <a:p>
                      <a:pPr marL="285750" indent="-285750">
                        <a:buFont typeface="Wingdings" panose="05000000000000000000" pitchFamily="2" charset="2"/>
                        <a:buChar char="§"/>
                      </a:pPr>
                      <a:r>
                        <a:rPr lang="en-US" sz="2400" baseline="0" dirty="0" smtClean="0"/>
                        <a:t>Articulation agreements</a:t>
                      </a:r>
                    </a:p>
                    <a:p>
                      <a:pPr marL="285750" indent="-285750">
                        <a:buFont typeface="Wingdings" panose="05000000000000000000" pitchFamily="2" charset="2"/>
                        <a:buChar char="§"/>
                      </a:pPr>
                      <a:r>
                        <a:rPr lang="en-US" sz="2400" baseline="0" dirty="0" smtClean="0"/>
                        <a:t>Small campus size</a:t>
                      </a:r>
                      <a:endParaRPr lang="en-US" sz="24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18306211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41478435"/>
              </p:ext>
            </p:extLst>
          </p:nvPr>
        </p:nvGraphicFramePr>
        <p:xfrm>
          <a:off x="1371600" y="2346960"/>
          <a:ext cx="3048000" cy="457200"/>
        </p:xfrm>
        <a:graphic>
          <a:graphicData uri="http://schemas.openxmlformats.org/drawingml/2006/table">
            <a:tbl>
              <a:tblPr/>
              <a:tblGrid>
                <a:gridCol w="3048000">
                  <a:extLst>
                    <a:ext uri="{9D8B030D-6E8A-4147-A177-3AD203B41FA5}">
                      <a16:colId xmlns:a16="http://schemas.microsoft.com/office/drawing/2014/main" val="4180077555"/>
                    </a:ext>
                  </a:extLst>
                </a:gridCol>
              </a:tblGrid>
              <a:tr h="335280">
                <a:tc>
                  <a:txBody>
                    <a:bodyPr/>
                    <a:lstStyle/>
                    <a:p>
                      <a:pPr algn="ctr"/>
                      <a:r>
                        <a:rPr lang="en-US" sz="2400" dirty="0" smtClean="0"/>
                        <a:t>Community</a:t>
                      </a:r>
                      <a:r>
                        <a:rPr lang="en-US" sz="2400" baseline="0" dirty="0" smtClean="0"/>
                        <a:t> Colleges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7607458"/>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743784495"/>
              </p:ext>
            </p:extLst>
          </p:nvPr>
        </p:nvGraphicFramePr>
        <p:xfrm>
          <a:off x="4648200" y="2346960"/>
          <a:ext cx="3048000" cy="457200"/>
        </p:xfrm>
        <a:graphic>
          <a:graphicData uri="http://schemas.openxmlformats.org/drawingml/2006/table">
            <a:tbl>
              <a:tblPr/>
              <a:tblGrid>
                <a:gridCol w="3048000">
                  <a:extLst>
                    <a:ext uri="{9D8B030D-6E8A-4147-A177-3AD203B41FA5}">
                      <a16:colId xmlns:a16="http://schemas.microsoft.com/office/drawing/2014/main" val="2449188582"/>
                    </a:ext>
                  </a:extLst>
                </a:gridCol>
              </a:tblGrid>
              <a:tr h="335280">
                <a:tc>
                  <a:txBody>
                    <a:bodyPr/>
                    <a:lstStyle/>
                    <a:p>
                      <a:pPr algn="ctr"/>
                      <a:r>
                        <a:rPr lang="en-US" sz="2400" dirty="0" smtClean="0"/>
                        <a:t>State Colleges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158671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891749757"/>
              </p:ext>
            </p:extLst>
          </p:nvPr>
        </p:nvGraphicFramePr>
        <p:xfrm>
          <a:off x="7879080" y="2346960"/>
          <a:ext cx="3093720" cy="457200"/>
        </p:xfrm>
        <a:graphic>
          <a:graphicData uri="http://schemas.openxmlformats.org/drawingml/2006/table">
            <a:tbl>
              <a:tblPr/>
              <a:tblGrid>
                <a:gridCol w="3093720">
                  <a:extLst>
                    <a:ext uri="{9D8B030D-6E8A-4147-A177-3AD203B41FA5}">
                      <a16:colId xmlns:a16="http://schemas.microsoft.com/office/drawing/2014/main" val="3977127410"/>
                    </a:ext>
                  </a:extLst>
                </a:gridCol>
              </a:tblGrid>
              <a:tr h="350520">
                <a:tc>
                  <a:txBody>
                    <a:bodyPr/>
                    <a:lstStyle/>
                    <a:p>
                      <a:pPr algn="ctr"/>
                      <a:r>
                        <a:rPr lang="en-US" sz="2400" dirty="0" smtClean="0"/>
                        <a:t>Universities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6367105"/>
                  </a:ext>
                </a:extLst>
              </a:tr>
            </a:tbl>
          </a:graphicData>
        </a:graphic>
      </p:graphicFrame>
    </p:spTree>
    <p:extLst>
      <p:ext uri="{BB962C8B-B14F-4D97-AF65-F5344CB8AC3E}">
        <p14:creationId xmlns:p14="http://schemas.microsoft.com/office/powerpoint/2010/main" val="251646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005840"/>
          </a:xfrm>
        </p:spPr>
        <p:txBody>
          <a:bodyPr/>
          <a:lstStyle/>
          <a:p>
            <a:r>
              <a:rPr lang="en-US" dirty="0" smtClean="0"/>
              <a:t>State University System (SUS)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5565488"/>
              </p:ext>
            </p:extLst>
          </p:nvPr>
        </p:nvGraphicFramePr>
        <p:xfrm>
          <a:off x="1371600" y="2293620"/>
          <a:ext cx="6019800" cy="4023360"/>
        </p:xfrm>
        <a:graphic>
          <a:graphicData uri="http://schemas.openxmlformats.org/drawingml/2006/table">
            <a:tbl>
              <a:tblPr/>
              <a:tblGrid>
                <a:gridCol w="6019800">
                  <a:extLst>
                    <a:ext uri="{9D8B030D-6E8A-4147-A177-3AD203B41FA5}">
                      <a16:colId xmlns:a16="http://schemas.microsoft.com/office/drawing/2014/main" val="581229497"/>
                    </a:ext>
                  </a:extLst>
                </a:gridCol>
              </a:tblGrid>
              <a:tr h="3337560">
                <a:tc>
                  <a:txBody>
                    <a:bodyPr/>
                    <a:lstStyle/>
                    <a:p>
                      <a:pPr marL="285750" indent="-285750" eaLnBrk="1" hangingPunct="1">
                        <a:buFont typeface="Wingdings" panose="05000000000000000000" pitchFamily="2" charset="2"/>
                        <a:buChar char="§"/>
                      </a:pPr>
                      <a:r>
                        <a:rPr lang="en-US" altLang="en-US" sz="2000" dirty="0" smtClean="0"/>
                        <a:t>Florida Agricultural &amp; Mechanical University (FAMU)</a:t>
                      </a:r>
                    </a:p>
                    <a:p>
                      <a:pPr marL="285750" indent="-285750" eaLnBrk="1" hangingPunct="1">
                        <a:buFont typeface="Wingdings" panose="05000000000000000000" pitchFamily="2" charset="2"/>
                        <a:buChar char="§"/>
                      </a:pPr>
                      <a:r>
                        <a:rPr lang="en-US" altLang="en-US" sz="2000" dirty="0" smtClean="0"/>
                        <a:t>Florida Gulf Coast University (FGCU)</a:t>
                      </a:r>
                    </a:p>
                    <a:p>
                      <a:pPr marL="285750" indent="-285750" eaLnBrk="1" hangingPunct="1">
                        <a:buFont typeface="Wingdings" panose="05000000000000000000" pitchFamily="2" charset="2"/>
                        <a:buChar char="§"/>
                      </a:pPr>
                      <a:r>
                        <a:rPr lang="en-US" altLang="en-US" sz="2000" dirty="0" smtClean="0"/>
                        <a:t>Florida State University (FSU)</a:t>
                      </a:r>
                    </a:p>
                    <a:p>
                      <a:pPr marL="285750" indent="-285750" eaLnBrk="1" hangingPunct="1">
                        <a:buFont typeface="Wingdings" panose="05000000000000000000" pitchFamily="2" charset="2"/>
                        <a:buChar char="§"/>
                      </a:pPr>
                      <a:r>
                        <a:rPr lang="en-US" altLang="en-US" sz="2000" dirty="0" smtClean="0"/>
                        <a:t>University of Central Florida (UCF)</a:t>
                      </a:r>
                    </a:p>
                    <a:p>
                      <a:pPr marL="285750" indent="-285750" eaLnBrk="1" hangingPunct="1">
                        <a:buFont typeface="Wingdings" panose="05000000000000000000" pitchFamily="2" charset="2"/>
                        <a:buChar char="§"/>
                      </a:pPr>
                      <a:r>
                        <a:rPr lang="en-US" altLang="en-US" sz="2000" dirty="0" smtClean="0"/>
                        <a:t>University of North Florida (UNF)</a:t>
                      </a:r>
                    </a:p>
                    <a:p>
                      <a:pPr marL="285750" indent="-285750" eaLnBrk="1" hangingPunct="1">
                        <a:buFont typeface="Wingdings" panose="05000000000000000000" pitchFamily="2" charset="2"/>
                        <a:buChar char="§"/>
                      </a:pPr>
                      <a:r>
                        <a:rPr lang="en-US" altLang="en-US" sz="2000" dirty="0" smtClean="0"/>
                        <a:t>University of West Florida (UWF)</a:t>
                      </a:r>
                    </a:p>
                    <a:p>
                      <a:pPr marL="285750" indent="-285750" eaLnBrk="1" hangingPunct="1">
                        <a:buFont typeface="Wingdings" panose="05000000000000000000" pitchFamily="2" charset="2"/>
                        <a:buChar char="§"/>
                      </a:pPr>
                      <a:r>
                        <a:rPr lang="en-US" altLang="en-US" sz="2000" dirty="0" smtClean="0"/>
                        <a:t>Florida Atlantic University (FAU)</a:t>
                      </a:r>
                    </a:p>
                    <a:p>
                      <a:pPr marL="285750" indent="-285750" eaLnBrk="1" hangingPunct="1">
                        <a:buFont typeface="Wingdings" panose="05000000000000000000" pitchFamily="2" charset="2"/>
                        <a:buChar char="§"/>
                      </a:pPr>
                      <a:r>
                        <a:rPr lang="en-US" altLang="en-US" sz="2000" dirty="0" smtClean="0"/>
                        <a:t>Florida International University (FIU)</a:t>
                      </a:r>
                    </a:p>
                    <a:p>
                      <a:pPr marL="285750" indent="-285750" eaLnBrk="1" hangingPunct="1">
                        <a:buFont typeface="Wingdings" panose="05000000000000000000" pitchFamily="2" charset="2"/>
                        <a:buChar char="§"/>
                      </a:pPr>
                      <a:r>
                        <a:rPr lang="en-US" altLang="en-US" sz="2000" dirty="0" smtClean="0"/>
                        <a:t>New College of Florida (NCF)</a:t>
                      </a:r>
                    </a:p>
                    <a:p>
                      <a:pPr marL="285750" indent="-285750" eaLnBrk="1" hangingPunct="1">
                        <a:buFont typeface="Wingdings" panose="05000000000000000000" pitchFamily="2" charset="2"/>
                        <a:buChar char="§"/>
                      </a:pPr>
                      <a:r>
                        <a:rPr lang="en-US" altLang="en-US" sz="2000" dirty="0" smtClean="0"/>
                        <a:t>University of South Florida (USF)</a:t>
                      </a:r>
                    </a:p>
                    <a:p>
                      <a:pPr marL="285750" indent="-285750" eaLnBrk="1" hangingPunct="1">
                        <a:buFont typeface="Wingdings" panose="05000000000000000000" pitchFamily="2" charset="2"/>
                        <a:buChar char="§"/>
                      </a:pPr>
                      <a:r>
                        <a:rPr lang="en-US" altLang="en-US" sz="2000" dirty="0" smtClean="0"/>
                        <a:t>University of Florida (UF)</a:t>
                      </a:r>
                    </a:p>
                    <a:p>
                      <a:pPr marL="285750" indent="-285750" eaLnBrk="1" hangingPunct="1">
                        <a:buFont typeface="Wingdings" panose="05000000000000000000" pitchFamily="2" charset="2"/>
                        <a:buChar char="§"/>
                      </a:pPr>
                      <a:r>
                        <a:rPr lang="en-US" altLang="en-US" sz="2000" dirty="0" smtClean="0"/>
                        <a:t>Florida Polytechnic University (FPU)</a:t>
                      </a:r>
                    </a:p>
                    <a:p>
                      <a:endParaRPr lang="en-US"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52379036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92891923"/>
              </p:ext>
            </p:extLst>
          </p:nvPr>
        </p:nvGraphicFramePr>
        <p:xfrm>
          <a:off x="883920" y="1493520"/>
          <a:ext cx="7833360" cy="1600200"/>
        </p:xfrm>
        <a:graphic>
          <a:graphicData uri="http://schemas.openxmlformats.org/drawingml/2006/table">
            <a:tbl>
              <a:tblPr/>
              <a:tblGrid>
                <a:gridCol w="7833360">
                  <a:extLst>
                    <a:ext uri="{9D8B030D-6E8A-4147-A177-3AD203B41FA5}">
                      <a16:colId xmlns:a16="http://schemas.microsoft.com/office/drawing/2014/main" val="1888248160"/>
                    </a:ext>
                  </a:extLst>
                </a:gridCol>
              </a:tblGrid>
              <a:tr h="1600200">
                <a:tc>
                  <a:txBody>
                    <a:bodyPr/>
                    <a:lstStyle/>
                    <a:p>
                      <a:pPr marL="285750" indent="-285750">
                        <a:buFont typeface="Wingdings" panose="05000000000000000000" pitchFamily="2" charset="2"/>
                        <a:buChar char="§"/>
                      </a:pPr>
                      <a:r>
                        <a:rPr lang="en-US" sz="2400" dirty="0" smtClean="0"/>
                        <a:t>Comprised</a:t>
                      </a:r>
                      <a:r>
                        <a:rPr lang="en-US" sz="2400" baseline="0" dirty="0" smtClean="0"/>
                        <a:t> of all 12 public universities in the state of Florida.</a:t>
                      </a:r>
                      <a:endParaRPr lang="en-US" sz="24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76389429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65663123"/>
              </p:ext>
            </p:extLst>
          </p:nvPr>
        </p:nvGraphicFramePr>
        <p:xfrm>
          <a:off x="7391400" y="2293620"/>
          <a:ext cx="4655820" cy="4564380"/>
        </p:xfrm>
        <a:graphic>
          <a:graphicData uri="http://schemas.openxmlformats.org/drawingml/2006/table">
            <a:tbl>
              <a:tblPr/>
              <a:tblGrid>
                <a:gridCol w="4655820">
                  <a:extLst>
                    <a:ext uri="{9D8B030D-6E8A-4147-A177-3AD203B41FA5}">
                      <a16:colId xmlns:a16="http://schemas.microsoft.com/office/drawing/2014/main" val="2313367735"/>
                    </a:ext>
                  </a:extLst>
                </a:gridCol>
              </a:tblGrid>
              <a:tr h="4564380">
                <a:tc>
                  <a:txBody>
                    <a:bodyPr/>
                    <a:lstStyle/>
                    <a:p>
                      <a:pPr marL="285750" indent="-285750">
                        <a:buFont typeface="Wingdings" panose="05000000000000000000" pitchFamily="2" charset="2"/>
                        <a:buChar char="§"/>
                      </a:pPr>
                      <a:r>
                        <a:rPr lang="en-US" sz="2000" dirty="0" smtClean="0"/>
                        <a:t>Board</a:t>
                      </a:r>
                      <a:r>
                        <a:rPr lang="en-US" sz="2000" baseline="0" dirty="0" smtClean="0"/>
                        <a:t> of Trustees</a:t>
                      </a:r>
                    </a:p>
                    <a:p>
                      <a:pPr marL="742950" lvl="1" indent="-285750">
                        <a:buFont typeface="Wingdings" panose="05000000000000000000" pitchFamily="2" charset="2"/>
                        <a:buChar char="§"/>
                      </a:pPr>
                      <a:r>
                        <a:rPr lang="en-US" sz="1800" baseline="0" dirty="0" smtClean="0"/>
                        <a:t>Responsible for the cost-effective policy, implementing and maintaining the high-quality education programs consistent with the university’s mission, performance evaluation and developing a process meeting state policy, budgeting, and education standards.</a:t>
                      </a:r>
                    </a:p>
                    <a:p>
                      <a:pPr marL="285750" indent="-285750">
                        <a:buFont typeface="Wingdings" panose="05000000000000000000" pitchFamily="2" charset="2"/>
                        <a:buChar char="§"/>
                      </a:pPr>
                      <a:r>
                        <a:rPr lang="en-US" sz="2000" baseline="0" dirty="0" smtClean="0"/>
                        <a:t>Board of Governors</a:t>
                      </a:r>
                    </a:p>
                    <a:p>
                      <a:pPr marL="742950" lvl="1" indent="-285750">
                        <a:buFont typeface="Wingdings" panose="05000000000000000000" pitchFamily="2" charset="2"/>
                        <a:buChar char="§"/>
                      </a:pPr>
                      <a:r>
                        <a:rPr lang="en-US" sz="1800" baseline="0" dirty="0" smtClean="0"/>
                        <a:t>Oversees the operation and management of the Florida public university </a:t>
                      </a:r>
                      <a:r>
                        <a:rPr lang="en-US" sz="1800" baseline="0" smtClean="0"/>
                        <a:t>system’s </a:t>
                      </a:r>
                      <a:r>
                        <a:rPr lang="en-US" sz="1800" baseline="0" smtClean="0"/>
                        <a:t>12 </a:t>
                      </a:r>
                      <a:r>
                        <a:rPr lang="en-US" sz="1800" baseline="0" dirty="0" smtClean="0"/>
                        <a:t>institutions</a:t>
                      </a:r>
                      <a:endParaRPr lang="en-US" sz="18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239542112"/>
                  </a:ext>
                </a:extLst>
              </a:tr>
            </a:tbl>
          </a:graphicData>
        </a:graphic>
      </p:graphicFrame>
    </p:spTree>
    <p:extLst>
      <p:ext uri="{BB962C8B-B14F-4D97-AF65-F5344CB8AC3E}">
        <p14:creationId xmlns:p14="http://schemas.microsoft.com/office/powerpoint/2010/main" val="1317401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143000"/>
          </a:xfrm>
        </p:spPr>
        <p:txBody>
          <a:bodyPr>
            <a:normAutofit fontScale="90000"/>
          </a:bodyPr>
          <a:lstStyle/>
          <a:p>
            <a:pPr algn="ctr"/>
            <a:r>
              <a:rPr lang="en-US" dirty="0" smtClean="0"/>
              <a:t>First-Time-In-College (FTIC)/ </a:t>
            </a:r>
            <a:br>
              <a:rPr lang="en-US" dirty="0" smtClean="0"/>
            </a:br>
            <a:r>
              <a:rPr lang="en-US" dirty="0" smtClean="0"/>
              <a:t>Freshman</a:t>
            </a:r>
            <a:endParaRPr lang="en-US" dirty="0"/>
          </a:p>
        </p:txBody>
      </p:sp>
      <p:sp>
        <p:nvSpPr>
          <p:cNvPr id="3" name="Content Placeholder 2"/>
          <p:cNvSpPr>
            <a:spLocks noGrp="1"/>
          </p:cNvSpPr>
          <p:nvPr>
            <p:ph idx="1"/>
          </p:nvPr>
        </p:nvSpPr>
        <p:spPr>
          <a:xfrm>
            <a:off x="1371600" y="2286000"/>
            <a:ext cx="3718560" cy="4572000"/>
          </a:xfrm>
        </p:spPr>
        <p:txBody>
          <a:bodyPr/>
          <a:lstStyle/>
          <a:p>
            <a:r>
              <a:rPr lang="en-US" dirty="0" smtClean="0"/>
              <a:t>Students who have earned a standard high school diploma from a Florida public or regionally accredited high school, or its equivalent, and who have earned fewer than twelve (12) semester hours of transferable college credit since receiving a standard high school diploma or its equivalent.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98630526"/>
              </p:ext>
            </p:extLst>
          </p:nvPr>
        </p:nvGraphicFramePr>
        <p:xfrm>
          <a:off x="5090160" y="2270760"/>
          <a:ext cx="5882640" cy="2712720"/>
        </p:xfrm>
        <a:graphic>
          <a:graphicData uri="http://schemas.openxmlformats.org/drawingml/2006/table">
            <a:tbl>
              <a:tblPr/>
              <a:tblGrid>
                <a:gridCol w="5882640">
                  <a:extLst>
                    <a:ext uri="{9D8B030D-6E8A-4147-A177-3AD203B41FA5}">
                      <a16:colId xmlns:a16="http://schemas.microsoft.com/office/drawing/2014/main" val="3890701284"/>
                    </a:ext>
                  </a:extLst>
                </a:gridCol>
              </a:tblGrid>
              <a:tr h="2712720">
                <a:tc>
                  <a:txBody>
                    <a:bodyPr/>
                    <a:lstStyle/>
                    <a:p>
                      <a:pPr marL="285750" indent="-285750">
                        <a:buFont typeface="Wingdings" panose="05000000000000000000" pitchFamily="2" charset="2"/>
                        <a:buChar char="§"/>
                      </a:pPr>
                      <a:r>
                        <a:rPr lang="en-US" sz="2000" dirty="0" smtClean="0"/>
                        <a:t>FTIC minimum SUS</a:t>
                      </a:r>
                      <a:r>
                        <a:rPr lang="en-US" sz="2000" baseline="0" dirty="0" smtClean="0"/>
                        <a:t> eligibility requirements</a:t>
                      </a:r>
                    </a:p>
                    <a:p>
                      <a:pPr marL="742950" lvl="1" indent="-285750">
                        <a:buFont typeface="Wingdings" panose="05000000000000000000" pitchFamily="2" charset="2"/>
                        <a:buChar char="§"/>
                      </a:pPr>
                      <a:r>
                        <a:rPr lang="en-US" baseline="0" dirty="0" smtClean="0"/>
                        <a:t>2.5 GPA or higher on a 4.0 scale or</a:t>
                      </a:r>
                    </a:p>
                    <a:p>
                      <a:pPr marL="742950" lvl="1" indent="-285750">
                        <a:buFont typeface="Wingdings" panose="05000000000000000000" pitchFamily="2" charset="2"/>
                        <a:buChar char="§"/>
                      </a:pPr>
                      <a:r>
                        <a:rPr lang="en-US" baseline="0" smtClean="0"/>
                        <a:t>SAT</a:t>
                      </a:r>
                      <a:r>
                        <a:rPr lang="en-US" baseline="0" dirty="0" smtClean="0"/>
                        <a:t>: reading – 460; math – 460; writing – 440</a:t>
                      </a:r>
                    </a:p>
                    <a:p>
                      <a:pPr marL="742950" lvl="1" indent="-285750">
                        <a:buFont typeface="Wingdings" panose="05000000000000000000" pitchFamily="2" charset="2"/>
                        <a:buChar char="§"/>
                      </a:pPr>
                      <a:r>
                        <a:rPr lang="en-US" baseline="0" dirty="0" smtClean="0"/>
                        <a:t>ACT: reading – 19; math – 19; English/writing – 18</a:t>
                      </a:r>
                    </a:p>
                    <a:p>
                      <a:pPr marL="742950" lvl="1" indent="-285750">
                        <a:buFont typeface="Wingdings" panose="05000000000000000000" pitchFamily="2" charset="2"/>
                        <a:buChar char="§"/>
                      </a:pPr>
                      <a:r>
                        <a:rPr lang="en-US" baseline="0" dirty="0" smtClean="0"/>
                        <a:t>English – 4 credits; Math – 4 credits (at or above Algebra I); Natural Sciences – 3 credits; Social Sciences – 3 credits; Foreign Language – 2 credits.</a:t>
                      </a:r>
                      <a:endParaRPr lang="en-US"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697392076"/>
                  </a:ext>
                </a:extLst>
              </a:tr>
            </a:tbl>
          </a:graphicData>
        </a:graphic>
      </p:graphicFrame>
    </p:spTree>
    <p:extLst>
      <p:ext uri="{BB962C8B-B14F-4D97-AF65-F5344CB8AC3E}">
        <p14:creationId xmlns:p14="http://schemas.microsoft.com/office/powerpoint/2010/main" val="4284776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83920"/>
          </a:xfrm>
        </p:spPr>
        <p:txBody>
          <a:bodyPr/>
          <a:lstStyle/>
          <a:p>
            <a:pPr algn="ctr"/>
            <a:r>
              <a:rPr lang="en-US" dirty="0" smtClean="0"/>
              <a:t>Transfer Student</a:t>
            </a:r>
            <a:endParaRPr lang="en-US" dirty="0"/>
          </a:p>
        </p:txBody>
      </p:sp>
      <p:sp>
        <p:nvSpPr>
          <p:cNvPr id="3" name="Content Placeholder 2"/>
          <p:cNvSpPr>
            <a:spLocks noGrp="1"/>
          </p:cNvSpPr>
          <p:nvPr>
            <p:ph idx="1"/>
          </p:nvPr>
        </p:nvSpPr>
        <p:spPr>
          <a:xfrm>
            <a:off x="1371600" y="1569720"/>
            <a:ext cx="4373880" cy="1706880"/>
          </a:xfrm>
        </p:spPr>
        <p:txBody>
          <a:bodyPr/>
          <a:lstStyle/>
          <a:p>
            <a:r>
              <a:rPr lang="en-US" dirty="0" smtClean="0"/>
              <a:t>Students who have earned twelve (12) or more semester house of transferable college credit since receiving a standard high school diploma or its equivalent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24220124"/>
              </p:ext>
            </p:extLst>
          </p:nvPr>
        </p:nvGraphicFramePr>
        <p:xfrm>
          <a:off x="5943600" y="1569720"/>
          <a:ext cx="5516880" cy="2880360"/>
        </p:xfrm>
        <a:graphic>
          <a:graphicData uri="http://schemas.openxmlformats.org/drawingml/2006/table">
            <a:tbl>
              <a:tblPr/>
              <a:tblGrid>
                <a:gridCol w="5516880">
                  <a:extLst>
                    <a:ext uri="{9D8B030D-6E8A-4147-A177-3AD203B41FA5}">
                      <a16:colId xmlns:a16="http://schemas.microsoft.com/office/drawing/2014/main" val="139944320"/>
                    </a:ext>
                  </a:extLst>
                </a:gridCol>
              </a:tblGrid>
              <a:tr h="2880360">
                <a:tc>
                  <a:txBody>
                    <a:bodyPr/>
                    <a:lstStyle/>
                    <a:p>
                      <a:pPr marL="285750" indent="-285750">
                        <a:buFont typeface="Wingdings" panose="05000000000000000000" pitchFamily="2" charset="2"/>
                        <a:buChar char="§"/>
                      </a:pPr>
                      <a:r>
                        <a:rPr lang="en-US" sz="2000" dirty="0" smtClean="0"/>
                        <a:t>Transfer</a:t>
                      </a:r>
                      <a:r>
                        <a:rPr lang="en-US" sz="2000" baseline="0" dirty="0" smtClean="0"/>
                        <a:t> Student minimum SUS eligibility requirements:</a:t>
                      </a:r>
                    </a:p>
                    <a:p>
                      <a:pPr marL="742950" lvl="1" indent="-285750">
                        <a:buFont typeface="Wingdings" panose="05000000000000000000" pitchFamily="2" charset="2"/>
                        <a:buChar char="§"/>
                      </a:pPr>
                      <a:r>
                        <a:rPr lang="en-US" baseline="0" dirty="0" smtClean="0"/>
                        <a:t>Have an Associate of Arts Degree (AA) or sixty (60) transferable credit hours.</a:t>
                      </a:r>
                    </a:p>
                    <a:p>
                      <a:pPr marL="742950" lvl="1" indent="-285750">
                        <a:buFont typeface="Wingdings" panose="05000000000000000000" pitchFamily="2" charset="2"/>
                        <a:buChar char="§"/>
                      </a:pPr>
                      <a:r>
                        <a:rPr lang="en-US" baseline="0" dirty="0" smtClean="0"/>
                        <a:t>2 years of Foreign Language in High School or 8 credit hours at a post-secondary institution.</a:t>
                      </a:r>
                    </a:p>
                    <a:p>
                      <a:pPr marL="742950" lvl="1" indent="-285750">
                        <a:buFont typeface="Wingdings" panose="05000000000000000000" pitchFamily="2" charset="2"/>
                        <a:buChar char="§"/>
                      </a:pPr>
                      <a:r>
                        <a:rPr lang="en-US" baseline="0" dirty="0" smtClean="0"/>
                        <a:t>Meet the transfer requirements of the institution that you want to transfer to.</a:t>
                      </a:r>
                      <a:endParaRPr lang="en-US"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503798590"/>
                  </a:ext>
                </a:extLst>
              </a:tr>
            </a:tbl>
          </a:graphicData>
        </a:graphic>
      </p:graphicFrame>
    </p:spTree>
    <p:extLst>
      <p:ext uri="{BB962C8B-B14F-4D97-AF65-F5344CB8AC3E}">
        <p14:creationId xmlns:p14="http://schemas.microsoft.com/office/powerpoint/2010/main" val="354028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90600"/>
          </a:xfrm>
        </p:spPr>
        <p:txBody>
          <a:bodyPr/>
          <a:lstStyle/>
          <a:p>
            <a:pPr algn="ctr"/>
            <a:r>
              <a:rPr lang="en-US" dirty="0" smtClean="0"/>
              <a:t>Frequent Inquiries</a:t>
            </a:r>
            <a:endParaRPr lang="en-US" dirty="0"/>
          </a:p>
        </p:txBody>
      </p:sp>
      <p:sp>
        <p:nvSpPr>
          <p:cNvPr id="3" name="Content Placeholder 2"/>
          <p:cNvSpPr>
            <a:spLocks noGrp="1"/>
          </p:cNvSpPr>
          <p:nvPr>
            <p:ph idx="1"/>
          </p:nvPr>
        </p:nvSpPr>
        <p:spPr>
          <a:xfrm>
            <a:off x="1371600" y="2286000"/>
            <a:ext cx="4343400" cy="4465320"/>
          </a:xfrm>
        </p:spPr>
        <p:txBody>
          <a:bodyPr>
            <a:normAutofit/>
          </a:bodyPr>
          <a:lstStyle/>
          <a:p>
            <a:r>
              <a:rPr lang="en-US" sz="2200" dirty="0" smtClean="0"/>
              <a:t>Majors &amp; Programs</a:t>
            </a:r>
          </a:p>
          <a:p>
            <a:r>
              <a:rPr lang="en-US" sz="2200" dirty="0" smtClean="0"/>
              <a:t>Location &amp; Weather</a:t>
            </a:r>
          </a:p>
          <a:p>
            <a:r>
              <a:rPr lang="en-US" sz="2200" dirty="0" smtClean="0"/>
              <a:t>Research Opportunities</a:t>
            </a:r>
          </a:p>
          <a:p>
            <a:r>
              <a:rPr lang="en-US" sz="2200" dirty="0" smtClean="0"/>
              <a:t>Campus Life</a:t>
            </a:r>
          </a:p>
          <a:p>
            <a:r>
              <a:rPr lang="en-US" sz="2200" dirty="0" smtClean="0"/>
              <a:t>Leadership Opportunities</a:t>
            </a:r>
          </a:p>
          <a:p>
            <a:r>
              <a:rPr lang="en-US" sz="2200" dirty="0" smtClean="0"/>
              <a:t>Culture</a:t>
            </a:r>
          </a:p>
          <a:p>
            <a:r>
              <a:rPr lang="en-US" sz="2200" dirty="0" smtClean="0"/>
              <a:t>Cost of Living</a:t>
            </a:r>
          </a:p>
          <a:p>
            <a:r>
              <a:rPr lang="en-US" sz="2200" dirty="0" smtClean="0"/>
              <a:t>Faculty</a:t>
            </a:r>
          </a:p>
          <a:p>
            <a:r>
              <a:rPr lang="en-US" sz="2200" dirty="0" smtClean="0"/>
              <a:t>Leisure &amp; Social Activities</a:t>
            </a: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398979328"/>
              </p:ext>
            </p:extLst>
          </p:nvPr>
        </p:nvGraphicFramePr>
        <p:xfrm>
          <a:off x="4937760" y="2286000"/>
          <a:ext cx="3002280" cy="4450080"/>
        </p:xfrm>
        <a:graphic>
          <a:graphicData uri="http://schemas.openxmlformats.org/drawingml/2006/table">
            <a:tbl>
              <a:tblPr/>
              <a:tblGrid>
                <a:gridCol w="3002280">
                  <a:extLst>
                    <a:ext uri="{9D8B030D-6E8A-4147-A177-3AD203B41FA5}">
                      <a16:colId xmlns:a16="http://schemas.microsoft.com/office/drawing/2014/main" val="2505423154"/>
                    </a:ext>
                  </a:extLst>
                </a:gridCol>
              </a:tblGrid>
              <a:tr h="4130040">
                <a:tc>
                  <a:txBody>
                    <a:bodyPr/>
                    <a:lstStyle/>
                    <a:p>
                      <a:pPr marL="285750" indent="-285750">
                        <a:buFont typeface="Wingdings" panose="05000000000000000000" pitchFamily="2" charset="2"/>
                        <a:buChar char="§"/>
                      </a:pPr>
                      <a:r>
                        <a:rPr lang="en-US" sz="2200" dirty="0" smtClean="0"/>
                        <a:t>Entertainment</a:t>
                      </a:r>
                    </a:p>
                    <a:p>
                      <a:pPr marL="285750" indent="-285750">
                        <a:buFont typeface="Wingdings" panose="05000000000000000000" pitchFamily="2" charset="2"/>
                        <a:buChar char="§"/>
                      </a:pPr>
                      <a:r>
                        <a:rPr lang="en-US" sz="2200" dirty="0" smtClean="0"/>
                        <a:t>Internships</a:t>
                      </a:r>
                    </a:p>
                    <a:p>
                      <a:pPr marL="285750" indent="-285750">
                        <a:buFont typeface="Wingdings" panose="05000000000000000000" pitchFamily="2" charset="2"/>
                        <a:buChar char="§"/>
                      </a:pPr>
                      <a:r>
                        <a:rPr lang="en-US" sz="2200" dirty="0" smtClean="0"/>
                        <a:t>Study</a:t>
                      </a:r>
                      <a:r>
                        <a:rPr lang="en-US" sz="2200" baseline="0" dirty="0" smtClean="0"/>
                        <a:t> Abroad</a:t>
                      </a:r>
                    </a:p>
                    <a:p>
                      <a:pPr marL="285750" indent="-285750">
                        <a:buFont typeface="Wingdings" panose="05000000000000000000" pitchFamily="2" charset="2"/>
                        <a:buChar char="§"/>
                      </a:pPr>
                      <a:r>
                        <a:rPr lang="en-US" sz="2200" baseline="0" dirty="0" smtClean="0"/>
                        <a:t>Athletics</a:t>
                      </a:r>
                    </a:p>
                    <a:p>
                      <a:pPr marL="285750" indent="-285750">
                        <a:buFont typeface="Wingdings" panose="05000000000000000000" pitchFamily="2" charset="2"/>
                        <a:buChar char="§"/>
                      </a:pPr>
                      <a:r>
                        <a:rPr lang="en-US" sz="2200" baseline="0" dirty="0" smtClean="0"/>
                        <a:t>Greek Life</a:t>
                      </a:r>
                    </a:p>
                    <a:p>
                      <a:pPr marL="285750" indent="-285750">
                        <a:buFont typeface="Wingdings" panose="05000000000000000000" pitchFamily="2" charset="2"/>
                        <a:buChar char="§"/>
                      </a:pPr>
                      <a:r>
                        <a:rPr lang="en-US" sz="2200" baseline="0" dirty="0" smtClean="0"/>
                        <a:t>On-Campus jobs</a:t>
                      </a:r>
                    </a:p>
                    <a:p>
                      <a:pPr marL="285750" indent="-285750">
                        <a:buFont typeface="Wingdings" panose="05000000000000000000" pitchFamily="2" charset="2"/>
                        <a:buChar char="§"/>
                      </a:pPr>
                      <a:r>
                        <a:rPr lang="en-US" sz="2200" baseline="0" dirty="0" smtClean="0"/>
                        <a:t>Supplemental Material</a:t>
                      </a:r>
                    </a:p>
                    <a:p>
                      <a:pPr marL="285750" indent="-285750">
                        <a:buFont typeface="Wingdings" panose="05000000000000000000" pitchFamily="2" charset="2"/>
                        <a:buChar char="§"/>
                      </a:pPr>
                      <a:r>
                        <a:rPr lang="en-US" sz="2200" baseline="0" dirty="0" smtClean="0"/>
                        <a:t>Interviews</a:t>
                      </a:r>
                    </a:p>
                    <a:p>
                      <a:pPr marL="285750" indent="-285750">
                        <a:buFont typeface="Wingdings" panose="05000000000000000000" pitchFamily="2" charset="2"/>
                        <a:buChar char="§"/>
                      </a:pPr>
                      <a:r>
                        <a:rPr lang="en-US" sz="2200" baseline="0" dirty="0" smtClean="0"/>
                        <a:t>Middle 50% numbers</a:t>
                      </a:r>
                    </a:p>
                    <a:p>
                      <a:pPr marL="285750" indent="-285750">
                        <a:buFont typeface="Wingdings" panose="05000000000000000000" pitchFamily="2" charset="2"/>
                        <a:buChar char="§"/>
                      </a:pPr>
                      <a:r>
                        <a:rPr lang="en-US" sz="2200" baseline="0" dirty="0" smtClean="0"/>
                        <a:t>Application you need to submit</a:t>
                      </a:r>
                    </a:p>
                    <a:p>
                      <a:pPr marL="285750" indent="-285750">
                        <a:buFont typeface="Wingdings" panose="05000000000000000000" pitchFamily="2" charset="2"/>
                        <a:buChar char="§"/>
                      </a:pPr>
                      <a:r>
                        <a:rPr lang="en-US" sz="2200" dirty="0" smtClean="0"/>
                        <a:t>Top</a:t>
                      </a:r>
                      <a:r>
                        <a:rPr lang="en-US" sz="2200" baseline="0" dirty="0" smtClean="0"/>
                        <a:t> 10</a:t>
                      </a:r>
                      <a:endParaRPr lang="en-US" sz="22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27792583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02369039"/>
              </p:ext>
            </p:extLst>
          </p:nvPr>
        </p:nvGraphicFramePr>
        <p:xfrm>
          <a:off x="8199120" y="2286000"/>
          <a:ext cx="3200400" cy="3779520"/>
        </p:xfrm>
        <a:graphic>
          <a:graphicData uri="http://schemas.openxmlformats.org/drawingml/2006/table">
            <a:tbl>
              <a:tblPr/>
              <a:tblGrid>
                <a:gridCol w="3200400">
                  <a:extLst>
                    <a:ext uri="{9D8B030D-6E8A-4147-A177-3AD203B41FA5}">
                      <a16:colId xmlns:a16="http://schemas.microsoft.com/office/drawing/2014/main" val="1460945924"/>
                    </a:ext>
                  </a:extLst>
                </a:gridCol>
              </a:tblGrid>
              <a:tr h="3413760">
                <a:tc>
                  <a:txBody>
                    <a:bodyPr/>
                    <a:lstStyle/>
                    <a:p>
                      <a:pPr marL="342900" indent="-342900">
                        <a:buFont typeface="Wingdings" panose="05000000000000000000" pitchFamily="2" charset="2"/>
                        <a:buChar char="§"/>
                      </a:pPr>
                      <a:r>
                        <a:rPr lang="en-US" sz="2200" dirty="0" smtClean="0"/>
                        <a:t>Diversity of Applicants</a:t>
                      </a:r>
                    </a:p>
                    <a:p>
                      <a:pPr marL="342900" indent="-342900">
                        <a:buFont typeface="Wingdings" panose="05000000000000000000" pitchFamily="2" charset="2"/>
                        <a:buChar char="§"/>
                      </a:pPr>
                      <a:r>
                        <a:rPr lang="en-US" sz="2200" dirty="0" smtClean="0"/>
                        <a:t>Early Decision, Early Action,</a:t>
                      </a:r>
                      <a:r>
                        <a:rPr lang="en-US" sz="2200" baseline="0" dirty="0" smtClean="0"/>
                        <a:t> Contracts</a:t>
                      </a:r>
                    </a:p>
                    <a:p>
                      <a:pPr marL="342900" indent="-342900">
                        <a:buFont typeface="Wingdings" panose="05000000000000000000" pitchFamily="2" charset="2"/>
                        <a:buChar char="§"/>
                      </a:pPr>
                      <a:r>
                        <a:rPr lang="en-US" sz="2200" baseline="0" dirty="0" smtClean="0"/>
                        <a:t>Legacy</a:t>
                      </a:r>
                    </a:p>
                    <a:p>
                      <a:pPr marL="342900" indent="-342900">
                        <a:buFont typeface="Wingdings" panose="05000000000000000000" pitchFamily="2" charset="2"/>
                        <a:buChar char="§"/>
                      </a:pPr>
                      <a:r>
                        <a:rPr lang="en-US" sz="2200" baseline="0" dirty="0" smtClean="0"/>
                        <a:t>Fee Waivers</a:t>
                      </a:r>
                    </a:p>
                    <a:p>
                      <a:pPr marL="342900" indent="-342900">
                        <a:buFont typeface="Wingdings" panose="05000000000000000000" pitchFamily="2" charset="2"/>
                        <a:buChar char="§"/>
                      </a:pPr>
                      <a:r>
                        <a:rPr lang="en-US" sz="2200" baseline="0" dirty="0" smtClean="0"/>
                        <a:t>Private vs. Public High Schools</a:t>
                      </a:r>
                    </a:p>
                    <a:p>
                      <a:pPr marL="342900" indent="-342900">
                        <a:buFont typeface="Wingdings" panose="05000000000000000000" pitchFamily="2" charset="2"/>
                        <a:buChar char="§"/>
                      </a:pPr>
                      <a:r>
                        <a:rPr lang="en-US" sz="2200" baseline="0" dirty="0" smtClean="0"/>
                        <a:t>In-State vs. Out-of-State students</a:t>
                      </a:r>
                    </a:p>
                    <a:p>
                      <a:pPr marL="342900" indent="-342900">
                        <a:buFont typeface="Wingdings" panose="05000000000000000000" pitchFamily="2" charset="2"/>
                        <a:buChar char="§"/>
                      </a:pPr>
                      <a:r>
                        <a:rPr lang="en-US" sz="2200" baseline="0" dirty="0" smtClean="0"/>
                        <a:t>College Bound Programs</a:t>
                      </a:r>
                      <a:endParaRPr lang="en-US" sz="22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980686562"/>
                  </a:ext>
                </a:extLst>
              </a:tr>
            </a:tbl>
          </a:graphicData>
        </a:graphic>
      </p:graphicFrame>
    </p:spTree>
    <p:extLst>
      <p:ext uri="{BB962C8B-B14F-4D97-AF65-F5344CB8AC3E}">
        <p14:creationId xmlns:p14="http://schemas.microsoft.com/office/powerpoint/2010/main" val="67283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31520"/>
          </a:xfrm>
        </p:spPr>
        <p:txBody>
          <a:bodyPr/>
          <a:lstStyle/>
          <a:p>
            <a:pPr algn="ctr"/>
            <a:r>
              <a:rPr lang="en-US" dirty="0" smtClean="0"/>
              <a:t>Application Do’s</a:t>
            </a:r>
            <a:endParaRPr lang="en-US" dirty="0"/>
          </a:p>
        </p:txBody>
      </p:sp>
      <p:sp>
        <p:nvSpPr>
          <p:cNvPr id="3" name="Content Placeholder 2"/>
          <p:cNvSpPr>
            <a:spLocks noGrp="1"/>
          </p:cNvSpPr>
          <p:nvPr>
            <p:ph idx="1"/>
          </p:nvPr>
        </p:nvSpPr>
        <p:spPr>
          <a:xfrm>
            <a:off x="2423160" y="2118360"/>
            <a:ext cx="7498080" cy="3581400"/>
          </a:xfrm>
        </p:spPr>
        <p:txBody>
          <a:bodyPr>
            <a:normAutofit lnSpcReduction="10000"/>
          </a:bodyPr>
          <a:lstStyle/>
          <a:p>
            <a:r>
              <a:rPr lang="en-US" dirty="0" smtClean="0"/>
              <a:t>Proofread your application completely</a:t>
            </a:r>
          </a:p>
          <a:p>
            <a:r>
              <a:rPr lang="en-US" dirty="0" smtClean="0"/>
              <a:t>Submit a complete and accurate application</a:t>
            </a:r>
          </a:p>
          <a:p>
            <a:r>
              <a:rPr lang="en-US" dirty="0" smtClean="0"/>
              <a:t>Make sure your essay answers the question precisely</a:t>
            </a:r>
          </a:p>
          <a:p>
            <a:r>
              <a:rPr lang="en-US" dirty="0" smtClean="0"/>
              <a:t>Build your resume</a:t>
            </a:r>
          </a:p>
          <a:p>
            <a:r>
              <a:rPr lang="en-US" dirty="0" smtClean="0"/>
              <a:t>Be diverse, yet focused</a:t>
            </a:r>
          </a:p>
          <a:p>
            <a:r>
              <a:rPr lang="en-US" dirty="0" smtClean="0"/>
              <a:t>Know the school that fits you both academically and socially.</a:t>
            </a:r>
          </a:p>
          <a:p>
            <a:r>
              <a:rPr lang="en-US" dirty="0" smtClean="0"/>
              <a:t>Be as detailed and specific as possible.</a:t>
            </a:r>
          </a:p>
          <a:p>
            <a:r>
              <a:rPr lang="en-US" dirty="0" smtClean="0"/>
              <a:t>Ask questions if you need any assistance during the application process.</a:t>
            </a:r>
            <a:endParaRPr lang="en-US" dirty="0"/>
          </a:p>
        </p:txBody>
      </p:sp>
    </p:spTree>
    <p:extLst>
      <p:ext uri="{BB962C8B-B14F-4D97-AF65-F5344CB8AC3E}">
        <p14:creationId xmlns:p14="http://schemas.microsoft.com/office/powerpoint/2010/main" val="1871202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Application Don’ts</a:t>
            </a:r>
            <a:endParaRPr lang="en-US" dirty="0"/>
          </a:p>
        </p:txBody>
      </p:sp>
      <p:sp>
        <p:nvSpPr>
          <p:cNvPr id="3" name="Content Placeholder 2"/>
          <p:cNvSpPr>
            <a:spLocks noGrp="1"/>
          </p:cNvSpPr>
          <p:nvPr>
            <p:ph idx="1"/>
          </p:nvPr>
        </p:nvSpPr>
        <p:spPr>
          <a:xfrm>
            <a:off x="2674620" y="2171700"/>
            <a:ext cx="6995160" cy="3581400"/>
          </a:xfrm>
        </p:spPr>
        <p:txBody>
          <a:bodyPr/>
          <a:lstStyle/>
          <a:p>
            <a:r>
              <a:rPr lang="en-US" dirty="0" smtClean="0"/>
              <a:t>Wait until the last minute to apply.</a:t>
            </a:r>
          </a:p>
          <a:p>
            <a:r>
              <a:rPr lang="en-US" dirty="0" smtClean="0"/>
              <a:t>Put unnecessary information on the application.</a:t>
            </a:r>
          </a:p>
          <a:p>
            <a:r>
              <a:rPr lang="en-US" dirty="0" smtClean="0"/>
              <a:t>Submit the same essay for every application and not proofread.</a:t>
            </a:r>
          </a:p>
          <a:p>
            <a:r>
              <a:rPr lang="en-US" dirty="0" smtClean="0"/>
              <a:t>Have others do your application or essay.</a:t>
            </a:r>
          </a:p>
          <a:p>
            <a:r>
              <a:rPr lang="en-US" dirty="0" smtClean="0"/>
              <a:t>Leave out necessary or required information</a:t>
            </a:r>
            <a:endParaRPr lang="en-US" dirty="0"/>
          </a:p>
        </p:txBody>
      </p:sp>
    </p:spTree>
    <p:extLst>
      <p:ext uri="{BB962C8B-B14F-4D97-AF65-F5344CB8AC3E}">
        <p14:creationId xmlns:p14="http://schemas.microsoft.com/office/powerpoint/2010/main" val="3970427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Resources</a:t>
            </a:r>
            <a:endParaRPr lang="en-US" dirty="0"/>
          </a:p>
        </p:txBody>
      </p:sp>
      <p:sp>
        <p:nvSpPr>
          <p:cNvPr id="3" name="Content Placeholder 2"/>
          <p:cNvSpPr>
            <a:spLocks noGrp="1"/>
          </p:cNvSpPr>
          <p:nvPr>
            <p:ph idx="1"/>
          </p:nvPr>
        </p:nvSpPr>
        <p:spPr>
          <a:xfrm>
            <a:off x="2415540" y="2171700"/>
            <a:ext cx="7513320" cy="3581400"/>
          </a:xfrm>
        </p:spPr>
        <p:txBody>
          <a:bodyPr/>
          <a:lstStyle/>
          <a:p>
            <a:r>
              <a:rPr lang="en-US" dirty="0" smtClean="0"/>
              <a:t>The internet</a:t>
            </a:r>
          </a:p>
          <a:p>
            <a:r>
              <a:rPr lang="en-US" dirty="0" smtClean="0"/>
              <a:t>Library or your guidance counselor’s office</a:t>
            </a:r>
          </a:p>
          <a:p>
            <a:r>
              <a:rPr lang="en-US" dirty="0" smtClean="0"/>
              <a:t>Electronic and paper college brochures</a:t>
            </a:r>
          </a:p>
          <a:p>
            <a:r>
              <a:rPr lang="en-US" dirty="0" smtClean="0"/>
              <a:t>Family and friends</a:t>
            </a:r>
          </a:p>
          <a:p>
            <a:r>
              <a:rPr lang="en-US" dirty="0" smtClean="0"/>
              <a:t>Admissions professionals! We are often a phone call away to provide any necessary information.</a:t>
            </a:r>
            <a:endParaRPr lang="en-US" dirty="0"/>
          </a:p>
        </p:txBody>
      </p:sp>
    </p:spTree>
    <p:extLst>
      <p:ext uri="{BB962C8B-B14F-4D97-AF65-F5344CB8AC3E}">
        <p14:creationId xmlns:p14="http://schemas.microsoft.com/office/powerpoint/2010/main" val="36635043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418</TotalTime>
  <Words>1120</Words>
  <Application>Microsoft Office PowerPoint</Application>
  <PresentationFormat>Widescreen</PresentationFormat>
  <Paragraphs>117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Franklin Gothic Book</vt:lpstr>
      <vt:lpstr>Wingdings</vt:lpstr>
      <vt:lpstr>Crop</vt:lpstr>
      <vt:lpstr>Admissions for State Institutions</vt:lpstr>
      <vt:lpstr>What’s the Difference???</vt:lpstr>
      <vt:lpstr>State University System (SUS)</vt:lpstr>
      <vt:lpstr>First-Time-In-College (FTIC)/  Freshman</vt:lpstr>
      <vt:lpstr>Transfer Student</vt:lpstr>
      <vt:lpstr>Frequent Inquiries</vt:lpstr>
      <vt:lpstr>Application Do’s</vt:lpstr>
      <vt:lpstr>Application Don’ts</vt:lpstr>
      <vt:lpstr>Resources</vt:lpstr>
      <vt:lpstr>Learners, Leader, &amp; Thinkers</vt:lpstr>
      <vt:lpstr>Coalition Essay Prompts</vt:lpstr>
      <vt:lpstr>Common App Essay Prompts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Admissions for State Institutions</dc:title>
  <dc:creator>Murphy, Alexander M</dc:creator>
  <cp:lastModifiedBy>Murphy, Alexander M</cp:lastModifiedBy>
  <cp:revision>19</cp:revision>
  <dcterms:created xsi:type="dcterms:W3CDTF">2019-07-08T14:47:08Z</dcterms:created>
  <dcterms:modified xsi:type="dcterms:W3CDTF">2019-07-10T15:35:45Z</dcterms:modified>
</cp:coreProperties>
</file>