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0" r:id="rId7"/>
    <p:sldId id="261" r:id="rId8"/>
    <p:sldId id="263" r:id="rId9"/>
    <p:sldId id="267" r:id="rId10"/>
    <p:sldId id="266" r:id="rId11"/>
    <p:sldId id="264" r:id="rId12"/>
    <p:sldId id="265"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90"/>
    <p:restoredTop sz="94679"/>
  </p:normalViewPr>
  <p:slideViewPr>
    <p:cSldViewPr snapToGrid="0" snapToObjects="1">
      <p:cViewPr varScale="1">
        <p:scale>
          <a:sx n="109" d="100"/>
          <a:sy n="109" d="100"/>
        </p:scale>
        <p:origin x="5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a:pPr/>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a:pPr/>
              <a:t>8/28/2019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a:pPr/>
              <a:t>8/28/2019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a:pPr/>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a:pPr/>
              <a:t>8/28/2019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a:pPr/>
              <a:t>8/28/2019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a:pPr/>
              <a:t>8/28/2019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a:pPr/>
              <a:t>8/28/2019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a:pPr/>
              <a:t>8/28/2019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a:pPr/>
              <a:t>8/28/2019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llegeessayguy.com/blog/college-essay-tips" TargetMode="External"/><Relationship Id="rId2" Type="http://schemas.openxmlformats.org/officeDocument/2006/relationships/hyperlink" Target="https://www.noodle.com/articles/the-best-and-worst-topics-for-a-college-application-essa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iamiherald.com/news/politics-government/state-politics/article230029319.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ommonapp.org/whats-appening/application-updates/2018-2019-common-application-essay-promp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ollegexpress.com/articles-and-advice/admission/articles/college-applications/5-tricks-choosing-your-college-essay-topi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79034-A234-9D43-BF65-1FD32862E4AC}"/>
              </a:ext>
            </a:extLst>
          </p:cNvPr>
          <p:cNvSpPr>
            <a:spLocks noGrp="1"/>
          </p:cNvSpPr>
          <p:nvPr>
            <p:ph type="ctrTitle"/>
          </p:nvPr>
        </p:nvSpPr>
        <p:spPr/>
        <p:txBody>
          <a:bodyPr/>
          <a:lstStyle/>
          <a:p>
            <a:r>
              <a:rPr lang="en-US" sz="7200" dirty="0">
                <a:solidFill>
                  <a:schemeClr val="bg1"/>
                </a:solidFill>
              </a:rPr>
              <a:t>The College Essay</a:t>
            </a:r>
            <a:r>
              <a:rPr lang="en-US" dirty="0"/>
              <a:t/>
            </a:r>
            <a:br>
              <a:rPr lang="en-US" dirty="0"/>
            </a:br>
            <a:endParaRPr lang="en-US" dirty="0"/>
          </a:p>
        </p:txBody>
      </p:sp>
      <p:sp>
        <p:nvSpPr>
          <p:cNvPr id="3" name="Subtitle 2">
            <a:extLst>
              <a:ext uri="{FF2B5EF4-FFF2-40B4-BE49-F238E27FC236}">
                <a16:creationId xmlns:a16="http://schemas.microsoft.com/office/drawing/2014/main" id="{EAB13DA7-9B93-C140-BABC-8608ECAD7AEE}"/>
              </a:ext>
            </a:extLst>
          </p:cNvPr>
          <p:cNvSpPr>
            <a:spLocks noGrp="1"/>
          </p:cNvSpPr>
          <p:nvPr>
            <p:ph type="subTitle" idx="1"/>
          </p:nvPr>
        </p:nvSpPr>
        <p:spPr>
          <a:xfrm>
            <a:off x="810001" y="5293546"/>
            <a:ext cx="10572000" cy="942153"/>
          </a:xfrm>
        </p:spPr>
        <p:txBody>
          <a:bodyPr>
            <a:normAutofit fontScale="92500" lnSpcReduction="10000"/>
          </a:bodyPr>
          <a:lstStyle/>
          <a:p>
            <a:r>
              <a:rPr lang="en-US" sz="3200" b="1" dirty="0">
                <a:solidFill>
                  <a:schemeClr val="accent1"/>
                </a:solidFill>
              </a:rPr>
              <a:t>Tips for Beating the Stress</a:t>
            </a:r>
          </a:p>
          <a:p>
            <a:r>
              <a:rPr lang="en-US" sz="2200" b="1" dirty="0">
                <a:solidFill>
                  <a:schemeClr val="accent1"/>
                </a:solidFill>
              </a:rPr>
              <a:t>By Dr. Auerbach</a:t>
            </a:r>
          </a:p>
        </p:txBody>
      </p:sp>
    </p:spTree>
    <p:extLst>
      <p:ext uri="{BB962C8B-B14F-4D97-AF65-F5344CB8AC3E}">
        <p14:creationId xmlns:p14="http://schemas.microsoft.com/office/powerpoint/2010/main" val="225964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836C3-38CD-814D-96E6-88F9E7C3DFF7}"/>
              </a:ext>
            </a:extLst>
          </p:cNvPr>
          <p:cNvSpPr>
            <a:spLocks noGrp="1"/>
          </p:cNvSpPr>
          <p:nvPr>
            <p:ph type="title"/>
          </p:nvPr>
        </p:nvSpPr>
        <p:spPr>
          <a:xfrm>
            <a:off x="818712" y="212035"/>
            <a:ext cx="10563286" cy="1205603"/>
          </a:xfrm>
        </p:spPr>
        <p:txBody>
          <a:bodyPr/>
          <a:lstStyle/>
          <a:p>
            <a:r>
              <a:rPr lang="en-US" dirty="0">
                <a:solidFill>
                  <a:schemeClr val="bg1"/>
                </a:solidFill>
              </a:rPr>
              <a:t>What many experts say NOT to write about:</a:t>
            </a:r>
          </a:p>
        </p:txBody>
      </p:sp>
      <p:sp>
        <p:nvSpPr>
          <p:cNvPr id="3" name="Content Placeholder 2">
            <a:extLst>
              <a:ext uri="{FF2B5EF4-FFF2-40B4-BE49-F238E27FC236}">
                <a16:creationId xmlns:a16="http://schemas.microsoft.com/office/drawing/2014/main" id="{EB3E553E-9347-B748-AC4D-913CA9C4C18B}"/>
              </a:ext>
            </a:extLst>
          </p:cNvPr>
          <p:cNvSpPr>
            <a:spLocks noGrp="1"/>
          </p:cNvSpPr>
          <p:nvPr>
            <p:ph idx="1"/>
          </p:nvPr>
        </p:nvSpPr>
        <p:spPr/>
        <p:txBody>
          <a:bodyPr>
            <a:normAutofit fontScale="92500"/>
          </a:bodyPr>
          <a:lstStyle/>
          <a:p>
            <a:r>
              <a:rPr lang="en-US" dirty="0">
                <a:solidFill>
                  <a:schemeClr val="accent1"/>
                </a:solidFill>
              </a:rPr>
              <a:t>All that said, many articles circulate about what you want to steer clear of on college essays:</a:t>
            </a:r>
          </a:p>
          <a:p>
            <a:r>
              <a:rPr lang="en-US" dirty="0">
                <a:solidFill>
                  <a:schemeClr val="accent1"/>
                </a:solidFill>
              </a:rPr>
              <a:t>The main things to avoid are using topics that have become cliched or trite.  You also do not want to just repeat your resume. And, most importantly, you don’t want to come off as overly sentimental or “sappy.”  You don’t want to sound naïve, like “I just want to go to college to save the world!” For example, see:</a:t>
            </a:r>
          </a:p>
          <a:p>
            <a:r>
              <a:rPr lang="en-US" dirty="0">
                <a:solidFill>
                  <a:schemeClr val="accent1"/>
                </a:solidFill>
                <a:hlinkClick r:id="rId2"/>
              </a:rPr>
              <a:t>https://www.noodle.com/articles/the-best-and-worst-topics-for-a-college-application-essay</a:t>
            </a:r>
            <a:endParaRPr lang="en-US" dirty="0">
              <a:solidFill>
                <a:schemeClr val="accent1"/>
              </a:solidFill>
            </a:endParaRPr>
          </a:p>
          <a:p>
            <a:r>
              <a:rPr lang="en-US" dirty="0">
                <a:solidFill>
                  <a:schemeClr val="accent1"/>
                </a:solidFill>
              </a:rPr>
              <a:t>Spend some time looking at sites like ”the college essay guy” that are from actual college admissions officers. Remember they are the ones who have to READ these essays, and they hate to be bored reading the same types of cliched topics year after year.</a:t>
            </a:r>
          </a:p>
          <a:p>
            <a:r>
              <a:rPr lang="en-US" dirty="0">
                <a:solidFill>
                  <a:schemeClr val="accent1"/>
                </a:solidFill>
                <a:hlinkClick r:id="rId3"/>
              </a:rPr>
              <a:t>https://www.collegeessayguy.com/blog/college-essay-tips</a:t>
            </a:r>
            <a:r>
              <a:rPr lang="en-US" dirty="0">
                <a:solidFill>
                  <a:schemeClr val="accent1"/>
                </a:solidFill>
              </a:rPr>
              <a:t> YOU CAN REQUEST A FREE GUIDE FORM THIS WEBSITE.</a:t>
            </a:r>
          </a:p>
          <a:p>
            <a:pPr marL="0" indent="0">
              <a:buNone/>
            </a:pPr>
            <a:endParaRPr lang="en-US" dirty="0">
              <a:solidFill>
                <a:schemeClr val="accent1"/>
              </a:solidFill>
            </a:endParaRPr>
          </a:p>
        </p:txBody>
      </p:sp>
    </p:spTree>
    <p:extLst>
      <p:ext uri="{BB962C8B-B14F-4D97-AF65-F5344CB8AC3E}">
        <p14:creationId xmlns:p14="http://schemas.microsoft.com/office/powerpoint/2010/main" val="176326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59184-AB07-D44A-A839-DB6515E822C3}"/>
              </a:ext>
            </a:extLst>
          </p:cNvPr>
          <p:cNvSpPr>
            <a:spLocks noGrp="1"/>
          </p:cNvSpPr>
          <p:nvPr>
            <p:ph type="title"/>
          </p:nvPr>
        </p:nvSpPr>
        <p:spPr/>
        <p:txBody>
          <a:bodyPr/>
          <a:lstStyle/>
          <a:p>
            <a:r>
              <a:rPr lang="en-US" dirty="0">
                <a:solidFill>
                  <a:schemeClr val="bg1"/>
                </a:solidFill>
              </a:rPr>
              <a:t>Do some research…</a:t>
            </a:r>
          </a:p>
        </p:txBody>
      </p:sp>
      <p:sp>
        <p:nvSpPr>
          <p:cNvPr id="3" name="Content Placeholder 2">
            <a:extLst>
              <a:ext uri="{FF2B5EF4-FFF2-40B4-BE49-F238E27FC236}">
                <a16:creationId xmlns:a16="http://schemas.microsoft.com/office/drawing/2014/main" id="{0DE907C0-80BE-C647-AD48-B54A09189C90}"/>
              </a:ext>
            </a:extLst>
          </p:cNvPr>
          <p:cNvSpPr>
            <a:spLocks noGrp="1"/>
          </p:cNvSpPr>
          <p:nvPr>
            <p:ph idx="1"/>
          </p:nvPr>
        </p:nvSpPr>
        <p:spPr>
          <a:xfrm>
            <a:off x="625641" y="1852863"/>
            <a:ext cx="11123535" cy="4496179"/>
          </a:xfrm>
        </p:spPr>
        <p:txBody>
          <a:bodyPr>
            <a:normAutofit fontScale="55000" lnSpcReduction="20000"/>
          </a:bodyPr>
          <a:lstStyle/>
          <a:p>
            <a:pPr marL="0" indent="0">
              <a:buNone/>
            </a:pPr>
            <a:endParaRPr lang="en-US" sz="3200" b="1" u="sng" dirty="0">
              <a:solidFill>
                <a:schemeClr val="accent1"/>
              </a:solidFill>
            </a:endParaRPr>
          </a:p>
          <a:p>
            <a:pPr marL="0" indent="0">
              <a:buNone/>
            </a:pPr>
            <a:endParaRPr lang="en-US" sz="3200" b="1" u="sng" dirty="0">
              <a:solidFill>
                <a:schemeClr val="accent1"/>
              </a:solidFill>
            </a:endParaRPr>
          </a:p>
          <a:p>
            <a:pPr marL="0" indent="0">
              <a:buNone/>
            </a:pPr>
            <a:r>
              <a:rPr lang="en-US" sz="3800" b="1" u="sng" dirty="0">
                <a:solidFill>
                  <a:schemeClr val="accent1"/>
                </a:solidFill>
              </a:rPr>
              <a:t>Research some helpful sites:</a:t>
            </a:r>
          </a:p>
          <a:p>
            <a:r>
              <a:rPr lang="en-US" sz="3800" b="1" dirty="0">
                <a:solidFill>
                  <a:schemeClr val="accent1"/>
                </a:solidFill>
              </a:rPr>
              <a:t> Collegevine.com and Learnleaps.com</a:t>
            </a:r>
          </a:p>
          <a:p>
            <a:r>
              <a:rPr lang="en-US" sz="3800" b="1" dirty="0">
                <a:solidFill>
                  <a:schemeClr val="accent1"/>
                </a:solidFill>
              </a:rPr>
              <a:t> Read other successful essays—google the New York Times: “college essays”</a:t>
            </a:r>
          </a:p>
          <a:p>
            <a:r>
              <a:rPr lang="en-US" sz="3800" b="1" dirty="0">
                <a:solidFill>
                  <a:schemeClr val="accent1"/>
                </a:solidFill>
              </a:rPr>
              <a:t> Look at released SAT essays—these often give good ideas</a:t>
            </a:r>
          </a:p>
          <a:p>
            <a:r>
              <a:rPr lang="en-US" sz="3800" b="1" dirty="0">
                <a:solidFill>
                  <a:schemeClr val="accent1"/>
                </a:solidFill>
              </a:rPr>
              <a:t> Use what you know—your unique background is the best place to start!</a:t>
            </a:r>
          </a:p>
          <a:p>
            <a:r>
              <a:rPr lang="en-US" sz="3800" b="1" dirty="0">
                <a:solidFill>
                  <a:schemeClr val="accent1"/>
                </a:solidFill>
              </a:rPr>
              <a:t> Challenges, failures, commitment, passion, or even making a story starting with a meal</a:t>
            </a:r>
          </a:p>
          <a:p>
            <a:r>
              <a:rPr lang="en-US" sz="3800" b="1" dirty="0">
                <a:solidFill>
                  <a:schemeClr val="accent1"/>
                </a:solidFill>
              </a:rPr>
              <a:t>Or, just google until you find something helpful to you</a:t>
            </a:r>
          </a:p>
          <a:p>
            <a:r>
              <a:rPr lang="en-US" sz="3800" b="1" dirty="0">
                <a:solidFill>
                  <a:schemeClr val="accent1"/>
                </a:solidFill>
              </a:rPr>
              <a:t>Just don’t pick an overused topic or theme—avoid clichés!</a:t>
            </a:r>
          </a:p>
          <a:p>
            <a:endParaRPr lang="en-US" sz="3400" b="1" dirty="0">
              <a:solidFill>
                <a:schemeClr val="accent1"/>
              </a:solidFill>
            </a:endParaRPr>
          </a:p>
          <a:p>
            <a:endParaRPr lang="en-US" sz="3200" b="1" dirty="0">
              <a:solidFill>
                <a:schemeClr val="accent1"/>
              </a:solidFill>
            </a:endParaRPr>
          </a:p>
          <a:p>
            <a:pPr marL="0" indent="0">
              <a:buNone/>
            </a:pPr>
            <a:endParaRPr lang="en-US" sz="3200" b="1" dirty="0">
              <a:solidFill>
                <a:schemeClr val="accent1"/>
              </a:solidFill>
            </a:endParaRPr>
          </a:p>
        </p:txBody>
      </p:sp>
    </p:spTree>
    <p:extLst>
      <p:ext uri="{BB962C8B-B14F-4D97-AF65-F5344CB8AC3E}">
        <p14:creationId xmlns:p14="http://schemas.microsoft.com/office/powerpoint/2010/main" val="813471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65BAE-1423-5849-A194-46D282414039}"/>
              </a:ext>
            </a:extLst>
          </p:cNvPr>
          <p:cNvSpPr>
            <a:spLocks noGrp="1"/>
          </p:cNvSpPr>
          <p:nvPr>
            <p:ph type="title"/>
          </p:nvPr>
        </p:nvSpPr>
        <p:spPr/>
        <p:txBody>
          <a:bodyPr/>
          <a:lstStyle/>
          <a:p>
            <a:r>
              <a:rPr lang="en-US" dirty="0">
                <a:solidFill>
                  <a:schemeClr val="bg1"/>
                </a:solidFill>
              </a:rPr>
              <a:t>Finally…</a:t>
            </a:r>
          </a:p>
        </p:txBody>
      </p:sp>
      <p:sp>
        <p:nvSpPr>
          <p:cNvPr id="3" name="Content Placeholder 2">
            <a:extLst>
              <a:ext uri="{FF2B5EF4-FFF2-40B4-BE49-F238E27FC236}">
                <a16:creationId xmlns:a16="http://schemas.microsoft.com/office/drawing/2014/main" id="{83D5D9AC-7062-4B43-9E1B-3366025A56E7}"/>
              </a:ext>
            </a:extLst>
          </p:cNvPr>
          <p:cNvSpPr>
            <a:spLocks noGrp="1"/>
          </p:cNvSpPr>
          <p:nvPr>
            <p:ph idx="1"/>
          </p:nvPr>
        </p:nvSpPr>
        <p:spPr/>
        <p:txBody>
          <a:bodyPr>
            <a:noAutofit/>
          </a:bodyPr>
          <a:lstStyle/>
          <a:p>
            <a:r>
              <a:rPr lang="en-US" sz="2000" b="1" dirty="0">
                <a:solidFill>
                  <a:schemeClr val="accent1"/>
                </a:solidFill>
              </a:rPr>
              <a:t>Give yourself time! Let your ideas season!</a:t>
            </a:r>
          </a:p>
          <a:p>
            <a:r>
              <a:rPr lang="en-US" sz="2000" b="1" dirty="0">
                <a:solidFill>
                  <a:schemeClr val="accent1"/>
                </a:solidFill>
              </a:rPr>
              <a:t>Be yourself, but if you have a strange or unique story, don’t be afraid to use it!</a:t>
            </a:r>
          </a:p>
          <a:p>
            <a:r>
              <a:rPr lang="en-US" sz="2000" b="1" dirty="0">
                <a:solidFill>
                  <a:schemeClr val="accent1"/>
                </a:solidFill>
              </a:rPr>
              <a:t>Again, a mentor or relative who is a good writer and grammar expert is your best friend!</a:t>
            </a:r>
          </a:p>
          <a:p>
            <a:r>
              <a:rPr lang="en-US" sz="2000" b="1" dirty="0">
                <a:solidFill>
                  <a:schemeClr val="accent1"/>
                </a:solidFill>
              </a:rPr>
              <a:t>Many students pay for these services, but this is not necessary if you plan ahead.</a:t>
            </a:r>
          </a:p>
          <a:p>
            <a:r>
              <a:rPr lang="en-US" sz="2000" b="1" dirty="0">
                <a:solidFill>
                  <a:schemeClr val="accent1"/>
                </a:solidFill>
              </a:rPr>
              <a:t>Avoid gimmicks, clichés, and sucking up!! Admissions staff can tell if you are not being genuine. </a:t>
            </a:r>
          </a:p>
          <a:p>
            <a:r>
              <a:rPr lang="en-US" sz="2000" b="1" dirty="0">
                <a:solidFill>
                  <a:schemeClr val="accent1"/>
                </a:solidFill>
              </a:rPr>
              <a:t>Don’t sweat! You are the perfect match for some college somewhere!</a:t>
            </a:r>
          </a:p>
        </p:txBody>
      </p:sp>
    </p:spTree>
    <p:extLst>
      <p:ext uri="{BB962C8B-B14F-4D97-AF65-F5344CB8AC3E}">
        <p14:creationId xmlns:p14="http://schemas.microsoft.com/office/powerpoint/2010/main" val="4060659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79CE7-6EE6-6A4E-8276-CD7C5CECBF93}"/>
              </a:ext>
            </a:extLst>
          </p:cNvPr>
          <p:cNvSpPr>
            <a:spLocks noGrp="1"/>
          </p:cNvSpPr>
          <p:nvPr>
            <p:ph type="title"/>
          </p:nvPr>
        </p:nvSpPr>
        <p:spPr/>
        <p:txBody>
          <a:bodyPr/>
          <a:lstStyle/>
          <a:p>
            <a:r>
              <a:rPr lang="en-US" dirty="0">
                <a:solidFill>
                  <a:schemeClr val="bg1"/>
                </a:solidFill>
              </a:rPr>
              <a:t>One last thought about new Bright Futures requirements for test scores…</a:t>
            </a:r>
          </a:p>
        </p:txBody>
      </p:sp>
      <p:sp>
        <p:nvSpPr>
          <p:cNvPr id="3" name="Content Placeholder 2">
            <a:extLst>
              <a:ext uri="{FF2B5EF4-FFF2-40B4-BE49-F238E27FC236}">
                <a16:creationId xmlns:a16="http://schemas.microsoft.com/office/drawing/2014/main" id="{D81D5476-B850-2A4E-9227-690DF52AF02D}"/>
              </a:ext>
            </a:extLst>
          </p:cNvPr>
          <p:cNvSpPr>
            <a:spLocks noGrp="1"/>
          </p:cNvSpPr>
          <p:nvPr>
            <p:ph idx="1"/>
          </p:nvPr>
        </p:nvSpPr>
        <p:spPr/>
        <p:txBody>
          <a:bodyPr>
            <a:normAutofit fontScale="92500" lnSpcReduction="10000"/>
          </a:bodyPr>
          <a:lstStyle/>
          <a:p>
            <a:r>
              <a:rPr lang="en-US" dirty="0">
                <a:solidFill>
                  <a:schemeClr val="accent1"/>
                </a:solidFill>
              </a:rPr>
              <a:t>If you are applying to Florida colleges and are looking to use Bright Futures, don’t forget to look up the new requirements for ACT or SAT scores.</a:t>
            </a:r>
          </a:p>
          <a:p>
            <a:r>
              <a:rPr lang="en-US" dirty="0">
                <a:solidFill>
                  <a:schemeClr val="accent1"/>
                </a:solidFill>
              </a:rPr>
              <a:t>This spring the FL Legislature raised the test score requirements.</a:t>
            </a:r>
          </a:p>
          <a:p>
            <a:r>
              <a:rPr lang="en-US" dirty="0">
                <a:solidFill>
                  <a:schemeClr val="accent1"/>
                </a:solidFill>
              </a:rPr>
              <a:t>For students who would receive the “Academic” scholarship, which covers full tuition and fees at state universities and colleges, the required SAT score will rise from 1290 to around 1330. For the second-tier “Medallion” award which covers 75 percent of tuition and fees, the benchmark would climb from 1170 to about 1200.</a:t>
            </a:r>
          </a:p>
          <a:p>
            <a:r>
              <a:rPr lang="en-US" dirty="0">
                <a:solidFill>
                  <a:schemeClr val="accent1"/>
                </a:solidFill>
              </a:rPr>
              <a:t>ACT requirements are unchanged at 29 and 26.</a:t>
            </a:r>
          </a:p>
          <a:p>
            <a:r>
              <a:rPr lang="en-US" dirty="0">
                <a:solidFill>
                  <a:schemeClr val="accent1"/>
                </a:solidFill>
              </a:rPr>
              <a:t>Read more here:  Don’t worry, there are alternative ways to qualify.</a:t>
            </a:r>
          </a:p>
          <a:p>
            <a:pPr marL="0" indent="0">
              <a:buNone/>
            </a:pPr>
            <a:r>
              <a:rPr lang="en-US" dirty="0">
                <a:solidFill>
                  <a:schemeClr val="accent1"/>
                </a:solidFill>
                <a:hlinkClick r:id="rId2"/>
              </a:rPr>
              <a:t>https://www.miamiherald.com/news/politics-government/state-politics/article230029319.html</a:t>
            </a:r>
            <a:endParaRPr lang="en-US" dirty="0">
              <a:solidFill>
                <a:schemeClr val="accent1"/>
              </a:solidFill>
            </a:endParaRPr>
          </a:p>
          <a:p>
            <a:pPr marL="0" indent="0">
              <a:buNone/>
            </a:pPr>
            <a:r>
              <a:rPr lang="en-US" dirty="0"/>
              <a:t>https://blog.prepscholar.com/florida-bright-futures-requirements-sat-act-and-more</a:t>
            </a:r>
          </a:p>
        </p:txBody>
      </p:sp>
    </p:spTree>
    <p:extLst>
      <p:ext uri="{BB962C8B-B14F-4D97-AF65-F5344CB8AC3E}">
        <p14:creationId xmlns:p14="http://schemas.microsoft.com/office/powerpoint/2010/main" val="1513474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FBA74-9403-DB40-82F5-DF5C41F8A568}"/>
              </a:ext>
            </a:extLst>
          </p:cNvPr>
          <p:cNvSpPr>
            <a:spLocks noGrp="1"/>
          </p:cNvSpPr>
          <p:nvPr>
            <p:ph type="title"/>
          </p:nvPr>
        </p:nvSpPr>
        <p:spPr/>
        <p:txBody>
          <a:bodyPr/>
          <a:lstStyle/>
          <a:p>
            <a:r>
              <a:rPr lang="en-US" dirty="0">
                <a:solidFill>
                  <a:schemeClr val="bg1"/>
                </a:solidFill>
              </a:rPr>
              <a:t>10 Quick Tips</a:t>
            </a:r>
          </a:p>
        </p:txBody>
      </p:sp>
      <p:sp>
        <p:nvSpPr>
          <p:cNvPr id="3" name="Content Placeholder 2">
            <a:extLst>
              <a:ext uri="{FF2B5EF4-FFF2-40B4-BE49-F238E27FC236}">
                <a16:creationId xmlns:a16="http://schemas.microsoft.com/office/drawing/2014/main" id="{93F8CE15-1D30-AB4A-B306-DE923187E315}"/>
              </a:ext>
            </a:extLst>
          </p:cNvPr>
          <p:cNvSpPr>
            <a:spLocks noGrp="1"/>
          </p:cNvSpPr>
          <p:nvPr>
            <p:ph idx="1"/>
          </p:nvPr>
        </p:nvSpPr>
        <p:spPr>
          <a:xfrm>
            <a:off x="493814" y="2060619"/>
            <a:ext cx="11187324" cy="4507605"/>
          </a:xfrm>
        </p:spPr>
        <p:txBody>
          <a:bodyPr>
            <a:normAutofit fontScale="92500" lnSpcReduction="20000"/>
          </a:bodyPr>
          <a:lstStyle/>
          <a:p>
            <a:pPr marL="0" indent="0">
              <a:buNone/>
            </a:pPr>
            <a:endParaRPr lang="en-US" sz="2800" b="1" dirty="0">
              <a:solidFill>
                <a:schemeClr val="accent1"/>
              </a:solidFill>
            </a:endParaRPr>
          </a:p>
          <a:p>
            <a:pPr marL="0" indent="0">
              <a:buNone/>
            </a:pPr>
            <a:r>
              <a:rPr lang="en-US" sz="2800" b="1" dirty="0">
                <a:solidFill>
                  <a:schemeClr val="accent1"/>
                </a:solidFill>
              </a:rPr>
              <a:t>1. Start with the Common App and then cut, paste, and modify for individual colleges</a:t>
            </a:r>
          </a:p>
          <a:p>
            <a:pPr marL="0" indent="0">
              <a:buNone/>
            </a:pPr>
            <a:r>
              <a:rPr lang="en-US" sz="2800" b="1" dirty="0">
                <a:solidFill>
                  <a:schemeClr val="accent1"/>
                </a:solidFill>
              </a:rPr>
              <a:t>2. Follow directions, stick to the word limits (Turn on word &amp; character counts in Word), stick to topic given</a:t>
            </a:r>
          </a:p>
          <a:p>
            <a:pPr marL="0" indent="0">
              <a:buNone/>
            </a:pPr>
            <a:r>
              <a:rPr lang="en-US" sz="2800" b="1" dirty="0">
                <a:solidFill>
                  <a:schemeClr val="accent1"/>
                </a:solidFill>
              </a:rPr>
              <a:t>3. Be concise, get to the point—this is brief, not a 5 paragraph essay!</a:t>
            </a:r>
          </a:p>
          <a:p>
            <a:pPr marL="0" indent="0">
              <a:buNone/>
            </a:pPr>
            <a:r>
              <a:rPr lang="en-US" sz="2800" b="1" dirty="0">
                <a:solidFill>
                  <a:schemeClr val="accent1"/>
                </a:solidFill>
              </a:rPr>
              <a:t>4. Be yourself! Be genuine while also sounding curious and open to new experiences-don’t try too hard to impress because you will come across as fake!</a:t>
            </a:r>
          </a:p>
          <a:p>
            <a:pPr marL="0" indent="0">
              <a:buNone/>
            </a:pPr>
            <a:r>
              <a:rPr lang="en-US" sz="2800" b="1" dirty="0">
                <a:solidFill>
                  <a:schemeClr val="accent1"/>
                </a:solidFill>
              </a:rPr>
              <a:t>5. Tell a college why it is your first choice—tailor to what it has to offer you—why you are a good fit for that institution</a:t>
            </a:r>
          </a:p>
          <a:p>
            <a:pPr marL="457200" lvl="1" indent="0">
              <a:buNone/>
            </a:pPr>
            <a:endParaRPr lang="en-US" dirty="0">
              <a:solidFill>
                <a:schemeClr val="accent1"/>
              </a:solidFill>
            </a:endParaRPr>
          </a:p>
        </p:txBody>
      </p:sp>
    </p:spTree>
    <p:extLst>
      <p:ext uri="{BB962C8B-B14F-4D97-AF65-F5344CB8AC3E}">
        <p14:creationId xmlns:p14="http://schemas.microsoft.com/office/powerpoint/2010/main" val="1292356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B3D74-2323-D345-A9C9-8535EDA05E71}"/>
              </a:ext>
            </a:extLst>
          </p:cNvPr>
          <p:cNvSpPr>
            <a:spLocks noGrp="1"/>
          </p:cNvSpPr>
          <p:nvPr>
            <p:ph type="title"/>
          </p:nvPr>
        </p:nvSpPr>
        <p:spPr/>
        <p:txBody>
          <a:bodyPr/>
          <a:lstStyle/>
          <a:p>
            <a:r>
              <a:rPr lang="en-US" dirty="0">
                <a:solidFill>
                  <a:schemeClr val="bg1"/>
                </a:solidFill>
              </a:rPr>
              <a:t>Tips continued</a:t>
            </a:r>
          </a:p>
        </p:txBody>
      </p:sp>
      <p:sp>
        <p:nvSpPr>
          <p:cNvPr id="3" name="Content Placeholder 2">
            <a:extLst>
              <a:ext uri="{FF2B5EF4-FFF2-40B4-BE49-F238E27FC236}">
                <a16:creationId xmlns:a16="http://schemas.microsoft.com/office/drawing/2014/main" id="{1D4C27ED-D2E8-2A4A-9063-14D02B82A514}"/>
              </a:ext>
            </a:extLst>
          </p:cNvPr>
          <p:cNvSpPr>
            <a:spLocks noGrp="1"/>
          </p:cNvSpPr>
          <p:nvPr>
            <p:ph idx="1"/>
          </p:nvPr>
        </p:nvSpPr>
        <p:spPr>
          <a:xfrm>
            <a:off x="818712" y="2222287"/>
            <a:ext cx="10885608" cy="4208993"/>
          </a:xfrm>
        </p:spPr>
        <p:txBody>
          <a:bodyPr>
            <a:normAutofit fontScale="55000" lnSpcReduction="20000"/>
          </a:bodyPr>
          <a:lstStyle/>
          <a:p>
            <a:pPr marL="0" indent="0">
              <a:buNone/>
            </a:pPr>
            <a:endParaRPr lang="en-US" sz="3300" b="1" dirty="0">
              <a:solidFill>
                <a:schemeClr val="accent1"/>
              </a:solidFill>
            </a:endParaRPr>
          </a:p>
          <a:p>
            <a:pPr marL="0" indent="0">
              <a:buNone/>
            </a:pPr>
            <a:r>
              <a:rPr lang="en-US" sz="4600" b="1" dirty="0">
                <a:solidFill>
                  <a:schemeClr val="accent1"/>
                </a:solidFill>
              </a:rPr>
              <a:t>6. Use a variety of vocabulary, but ditch the SAT words! Don’t sound pretentious, vary your words, and don’t repeat yourself</a:t>
            </a:r>
          </a:p>
          <a:p>
            <a:pPr marL="0" indent="0">
              <a:buNone/>
            </a:pPr>
            <a:r>
              <a:rPr lang="en-US" sz="4600" b="1" dirty="0">
                <a:solidFill>
                  <a:schemeClr val="accent1"/>
                </a:solidFill>
              </a:rPr>
              <a:t>7. Paint a picture of yourself—often starting with an anecdote or a “mini story “ works</a:t>
            </a:r>
          </a:p>
          <a:p>
            <a:pPr marL="0" indent="0">
              <a:buNone/>
            </a:pPr>
            <a:r>
              <a:rPr lang="en-US" sz="4600" b="1" dirty="0">
                <a:solidFill>
                  <a:schemeClr val="accent1"/>
                </a:solidFill>
              </a:rPr>
              <a:t>8. PROOF and EDIT at least 8-10 times!!!</a:t>
            </a:r>
          </a:p>
          <a:p>
            <a:pPr marL="0" indent="0">
              <a:buNone/>
            </a:pPr>
            <a:r>
              <a:rPr lang="en-US" sz="4600" b="1" dirty="0">
                <a:solidFill>
                  <a:schemeClr val="accent1"/>
                </a:solidFill>
              </a:rPr>
              <a:t>9. Get an editor or two—someone who can be objective and someone who knows grammar</a:t>
            </a:r>
          </a:p>
          <a:p>
            <a:pPr marL="0" indent="0">
              <a:buNone/>
            </a:pPr>
            <a:r>
              <a:rPr lang="en-US" sz="4600" b="1" dirty="0">
                <a:solidFill>
                  <a:schemeClr val="accent1"/>
                </a:solidFill>
              </a:rPr>
              <a:t>10. Give yourself some time between revisions. Don’t write your essay and send it the same day or even the same week!</a:t>
            </a:r>
          </a:p>
          <a:p>
            <a:endParaRPr lang="en-US" dirty="0"/>
          </a:p>
        </p:txBody>
      </p:sp>
    </p:spTree>
    <p:extLst>
      <p:ext uri="{BB962C8B-B14F-4D97-AF65-F5344CB8AC3E}">
        <p14:creationId xmlns:p14="http://schemas.microsoft.com/office/powerpoint/2010/main" val="1765890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89498-C0A5-244C-8F49-9A064C3014A4}"/>
              </a:ext>
            </a:extLst>
          </p:cNvPr>
          <p:cNvSpPr>
            <a:spLocks noGrp="1"/>
          </p:cNvSpPr>
          <p:nvPr>
            <p:ph type="title"/>
          </p:nvPr>
        </p:nvSpPr>
        <p:spPr/>
        <p:txBody>
          <a:bodyPr/>
          <a:lstStyle/>
          <a:p>
            <a:r>
              <a:rPr lang="en-US" dirty="0">
                <a:solidFill>
                  <a:schemeClr val="bg1"/>
                </a:solidFill>
              </a:rPr>
              <a:t>Start with the Common App</a:t>
            </a:r>
          </a:p>
        </p:txBody>
      </p:sp>
      <p:sp>
        <p:nvSpPr>
          <p:cNvPr id="3" name="Content Placeholder 2">
            <a:extLst>
              <a:ext uri="{FF2B5EF4-FFF2-40B4-BE49-F238E27FC236}">
                <a16:creationId xmlns:a16="http://schemas.microsoft.com/office/drawing/2014/main" id="{6EB5927C-746B-F642-AE24-A08D360B7471}"/>
              </a:ext>
            </a:extLst>
          </p:cNvPr>
          <p:cNvSpPr>
            <a:spLocks noGrp="1"/>
          </p:cNvSpPr>
          <p:nvPr>
            <p:ph idx="1"/>
          </p:nvPr>
        </p:nvSpPr>
        <p:spPr/>
        <p:txBody>
          <a:bodyPr>
            <a:normAutofit/>
          </a:bodyPr>
          <a:lstStyle/>
          <a:p>
            <a:pPr marL="0" indent="0">
              <a:buNone/>
            </a:pPr>
            <a:r>
              <a:rPr lang="en-US" sz="2800" dirty="0">
                <a:solidFill>
                  <a:schemeClr val="accent1"/>
                </a:solidFill>
                <a:hlinkClick r:id="rId2"/>
              </a:rPr>
              <a:t>https://www.commonap</a:t>
            </a:r>
            <a:r>
              <a:rPr lang="en-US" sz="2800" dirty="0">
                <a:hlinkClick r:id="rId2"/>
              </a:rPr>
              <a:t>p.org/whats-appening/application-updates/2018-2019-common-application-essay-prompts</a:t>
            </a:r>
            <a:endParaRPr lang="en-US" sz="2800" dirty="0"/>
          </a:p>
          <a:p>
            <a:pPr marL="0" indent="0">
              <a:buNone/>
            </a:pPr>
            <a:endParaRPr lang="en-US" sz="2800" dirty="0"/>
          </a:p>
        </p:txBody>
      </p:sp>
    </p:spTree>
    <p:extLst>
      <p:ext uri="{BB962C8B-B14F-4D97-AF65-F5344CB8AC3E}">
        <p14:creationId xmlns:p14="http://schemas.microsoft.com/office/powerpoint/2010/main" val="474340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C15AE-F2C8-664B-8EAB-DD04269775E9}"/>
              </a:ext>
            </a:extLst>
          </p:cNvPr>
          <p:cNvSpPr>
            <a:spLocks noGrp="1"/>
          </p:cNvSpPr>
          <p:nvPr>
            <p:ph type="title"/>
          </p:nvPr>
        </p:nvSpPr>
        <p:spPr>
          <a:xfrm>
            <a:off x="801288" y="342686"/>
            <a:ext cx="10571998" cy="970450"/>
          </a:xfrm>
        </p:spPr>
        <p:txBody>
          <a:bodyPr/>
          <a:lstStyle/>
          <a:p>
            <a:r>
              <a:rPr lang="en-US" dirty="0">
                <a:solidFill>
                  <a:schemeClr val="bg1"/>
                </a:solidFill>
              </a:rPr>
              <a:t>Pick the topic that best suits you</a:t>
            </a:r>
          </a:p>
        </p:txBody>
      </p:sp>
      <p:sp>
        <p:nvSpPr>
          <p:cNvPr id="3" name="Content Placeholder 2">
            <a:extLst>
              <a:ext uri="{FF2B5EF4-FFF2-40B4-BE49-F238E27FC236}">
                <a16:creationId xmlns:a16="http://schemas.microsoft.com/office/drawing/2014/main" id="{E654774B-0E84-4145-94B7-F9C14751E54D}"/>
              </a:ext>
            </a:extLst>
          </p:cNvPr>
          <p:cNvSpPr>
            <a:spLocks noGrp="1"/>
          </p:cNvSpPr>
          <p:nvPr>
            <p:ph idx="1"/>
          </p:nvPr>
        </p:nvSpPr>
        <p:spPr/>
        <p:txBody>
          <a:bodyPr>
            <a:normAutofit lnSpcReduction="10000"/>
          </a:bodyPr>
          <a:lstStyle/>
          <a:p>
            <a:r>
              <a:rPr lang="en-US" sz="3600" b="1" dirty="0">
                <a:solidFill>
                  <a:schemeClr val="accent1"/>
                </a:solidFill>
              </a:rPr>
              <a:t>Before starting, brainstorm several topics and see which topic you have the most material for</a:t>
            </a:r>
          </a:p>
          <a:p>
            <a:r>
              <a:rPr lang="en-US" sz="3600" b="1" dirty="0">
                <a:solidFill>
                  <a:schemeClr val="accent1"/>
                </a:solidFill>
              </a:rPr>
              <a:t>Pick the one you can be most creative with</a:t>
            </a:r>
          </a:p>
          <a:p>
            <a:r>
              <a:rPr lang="en-US" sz="3600" b="1" dirty="0">
                <a:solidFill>
                  <a:schemeClr val="accent1"/>
                </a:solidFill>
              </a:rPr>
              <a:t>Passion shows: write about what you care most about</a:t>
            </a:r>
          </a:p>
        </p:txBody>
      </p:sp>
    </p:spTree>
    <p:extLst>
      <p:ext uri="{BB962C8B-B14F-4D97-AF65-F5344CB8AC3E}">
        <p14:creationId xmlns:p14="http://schemas.microsoft.com/office/powerpoint/2010/main" val="2919212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53C53-48C0-B84C-9197-087E9D6E899D}"/>
              </a:ext>
            </a:extLst>
          </p:cNvPr>
          <p:cNvSpPr>
            <a:spLocks noGrp="1"/>
          </p:cNvSpPr>
          <p:nvPr>
            <p:ph type="title"/>
          </p:nvPr>
        </p:nvSpPr>
        <p:spPr>
          <a:xfrm>
            <a:off x="594360" y="0"/>
            <a:ext cx="11003280" cy="1584960"/>
          </a:xfrm>
        </p:spPr>
        <p:txBody>
          <a:bodyPr/>
          <a:lstStyle/>
          <a:p>
            <a:r>
              <a:rPr lang="en-US" sz="2800" u="sng" dirty="0">
                <a:solidFill>
                  <a:schemeClr val="bg1"/>
                </a:solidFill>
              </a:rPr>
              <a:t>2018-2019 Common Application Essay Prompts</a:t>
            </a:r>
            <a:r>
              <a:rPr lang="en-US" sz="2800" dirty="0"/>
              <a:t/>
            </a:r>
            <a:br>
              <a:rPr lang="en-US" sz="2800" dirty="0"/>
            </a:br>
            <a:endParaRPr lang="en-US" sz="2800" dirty="0"/>
          </a:p>
        </p:txBody>
      </p:sp>
      <p:sp>
        <p:nvSpPr>
          <p:cNvPr id="3" name="Content Placeholder 2">
            <a:extLst>
              <a:ext uri="{FF2B5EF4-FFF2-40B4-BE49-F238E27FC236}">
                <a16:creationId xmlns:a16="http://schemas.microsoft.com/office/drawing/2014/main" id="{34A895FD-A861-D147-ABCD-992909294765}"/>
              </a:ext>
            </a:extLst>
          </p:cNvPr>
          <p:cNvSpPr>
            <a:spLocks noGrp="1"/>
          </p:cNvSpPr>
          <p:nvPr>
            <p:ph idx="1"/>
          </p:nvPr>
        </p:nvSpPr>
        <p:spPr>
          <a:xfrm>
            <a:off x="818712" y="2222287"/>
            <a:ext cx="11068488" cy="4368294"/>
          </a:xfrm>
        </p:spPr>
        <p:txBody>
          <a:bodyPr>
            <a:normAutofit fontScale="32500" lnSpcReduction="20000"/>
          </a:bodyPr>
          <a:lstStyle/>
          <a:p>
            <a:pPr marL="0" indent="0">
              <a:buNone/>
            </a:pPr>
            <a:r>
              <a:rPr lang="en-US" sz="6200" b="1" dirty="0">
                <a:solidFill>
                  <a:schemeClr val="accent1"/>
                </a:solidFill>
              </a:rPr>
              <a:t>1. Some students have a background, identity, interest, or talent that is so meaningful they believe their application would be incomplete without it. If this sounds like you, then please share your story.  (3</a:t>
            </a:r>
            <a:r>
              <a:rPr lang="en-US" sz="6200" b="1" baseline="30000" dirty="0">
                <a:solidFill>
                  <a:schemeClr val="accent1"/>
                </a:solidFill>
              </a:rPr>
              <a:t>rd</a:t>
            </a:r>
            <a:r>
              <a:rPr lang="en-US" sz="6200" b="1" dirty="0">
                <a:solidFill>
                  <a:schemeClr val="accent1"/>
                </a:solidFill>
              </a:rPr>
              <a:t> most popular choice—21.4% chose this one)</a:t>
            </a:r>
            <a:br>
              <a:rPr lang="en-US" sz="6200" b="1" dirty="0">
                <a:solidFill>
                  <a:schemeClr val="accent1"/>
                </a:solidFill>
              </a:rPr>
            </a:br>
            <a:r>
              <a:rPr lang="en-US" sz="6200" b="1" dirty="0">
                <a:solidFill>
                  <a:schemeClr val="accent1"/>
                </a:solidFill>
              </a:rPr>
              <a:t/>
            </a:r>
            <a:br>
              <a:rPr lang="en-US" sz="6200" b="1" dirty="0">
                <a:solidFill>
                  <a:schemeClr val="accent1"/>
                </a:solidFill>
              </a:rPr>
            </a:br>
            <a:r>
              <a:rPr lang="en-US" sz="6200" b="1" dirty="0">
                <a:solidFill>
                  <a:schemeClr val="accent1"/>
                </a:solidFill>
              </a:rPr>
              <a:t>2. The lessons we take from obstacles we encounter can be fundamental to later success. Recount a time when you faced a challenge, setback, or failure. How did it affect you, and what did you learn from the experience? </a:t>
            </a:r>
            <a:br>
              <a:rPr lang="en-US" sz="6200" b="1" dirty="0">
                <a:solidFill>
                  <a:schemeClr val="accent1"/>
                </a:solidFill>
              </a:rPr>
            </a:br>
            <a:r>
              <a:rPr lang="en-US" sz="6200" b="1" dirty="0">
                <a:solidFill>
                  <a:schemeClr val="accent1"/>
                </a:solidFill>
              </a:rPr>
              <a:t/>
            </a:r>
            <a:br>
              <a:rPr lang="en-US" sz="6200" b="1" dirty="0">
                <a:solidFill>
                  <a:schemeClr val="accent1"/>
                </a:solidFill>
              </a:rPr>
            </a:br>
            <a:r>
              <a:rPr lang="en-US" sz="6200" b="1" dirty="0">
                <a:solidFill>
                  <a:schemeClr val="accent1"/>
                </a:solidFill>
              </a:rPr>
              <a:t>3. Reflect on a time when you questioned or challenged a belief or idea. What prompted your thinking? What was the outcome? </a:t>
            </a:r>
            <a:br>
              <a:rPr lang="en-US" sz="6200" b="1" dirty="0">
                <a:solidFill>
                  <a:schemeClr val="accent1"/>
                </a:solidFill>
              </a:rPr>
            </a:br>
            <a:r>
              <a:rPr lang="en-US" sz="6200" b="1" dirty="0">
                <a:solidFill>
                  <a:schemeClr val="accent1"/>
                </a:solidFill>
              </a:rPr>
              <a:t/>
            </a:r>
            <a:br>
              <a:rPr lang="en-US" sz="6200" b="1" dirty="0">
                <a:solidFill>
                  <a:schemeClr val="accent1"/>
                </a:solidFill>
              </a:rPr>
            </a:br>
            <a:r>
              <a:rPr lang="en-US" sz="6200" b="1" dirty="0">
                <a:solidFill>
                  <a:schemeClr val="accent1"/>
                </a:solidFill>
              </a:rPr>
              <a:t>4. Describe a problem you've solved or a problem you'd like to solve. It can be an intellectual challenge, a research query, an ethical dilemma - anything that is of personal importance, no matter the scale. Explain its significance to you and what steps you took or could be taken to identify a solution. </a:t>
            </a:r>
            <a:r>
              <a:rPr lang="en-US" sz="4200" b="1" dirty="0">
                <a:solidFill>
                  <a:schemeClr val="accent1"/>
                </a:solidFill>
              </a:rPr>
              <a:t/>
            </a:r>
            <a:br>
              <a:rPr lang="en-US" sz="4200" b="1" dirty="0">
                <a:solidFill>
                  <a:schemeClr val="accent1"/>
                </a:solidFill>
              </a:rPr>
            </a:br>
            <a:r>
              <a:rPr lang="en-US" dirty="0">
                <a:solidFill>
                  <a:schemeClr val="accent1"/>
                </a:solidFill>
              </a:rPr>
              <a:t/>
            </a:r>
            <a:br>
              <a:rPr lang="en-US" dirty="0">
                <a:solidFill>
                  <a:schemeClr val="accent1"/>
                </a:solidFill>
              </a:rPr>
            </a:br>
            <a:endParaRPr lang="en-US" dirty="0">
              <a:solidFill>
                <a:schemeClr val="accent1"/>
              </a:solidFill>
            </a:endParaRPr>
          </a:p>
        </p:txBody>
      </p:sp>
    </p:spTree>
    <p:extLst>
      <p:ext uri="{BB962C8B-B14F-4D97-AF65-F5344CB8AC3E}">
        <p14:creationId xmlns:p14="http://schemas.microsoft.com/office/powerpoint/2010/main" val="672319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8288-85C6-4A4B-B17C-602935C54DE5}"/>
              </a:ext>
            </a:extLst>
          </p:cNvPr>
          <p:cNvSpPr>
            <a:spLocks noGrp="1"/>
          </p:cNvSpPr>
          <p:nvPr>
            <p:ph type="title"/>
          </p:nvPr>
        </p:nvSpPr>
        <p:spPr/>
        <p:txBody>
          <a:bodyPr/>
          <a:lstStyle/>
          <a:p>
            <a:r>
              <a:rPr lang="en-US" dirty="0">
                <a:solidFill>
                  <a:schemeClr val="bg1"/>
                </a:solidFill>
              </a:rPr>
              <a:t>Common App topics continued</a:t>
            </a:r>
          </a:p>
        </p:txBody>
      </p:sp>
      <p:sp>
        <p:nvSpPr>
          <p:cNvPr id="3" name="Content Placeholder 2">
            <a:extLst>
              <a:ext uri="{FF2B5EF4-FFF2-40B4-BE49-F238E27FC236}">
                <a16:creationId xmlns:a16="http://schemas.microsoft.com/office/drawing/2014/main" id="{2910F469-ED5F-6D4A-8C6A-1DB473F9A0F9}"/>
              </a:ext>
            </a:extLst>
          </p:cNvPr>
          <p:cNvSpPr>
            <a:spLocks noGrp="1"/>
          </p:cNvSpPr>
          <p:nvPr>
            <p:ph idx="1"/>
          </p:nvPr>
        </p:nvSpPr>
        <p:spPr>
          <a:xfrm>
            <a:off x="818712" y="2222287"/>
            <a:ext cx="10977048" cy="4315673"/>
          </a:xfrm>
        </p:spPr>
        <p:txBody>
          <a:bodyPr>
            <a:noAutofit/>
          </a:bodyPr>
          <a:lstStyle/>
          <a:p>
            <a:pPr marL="0" indent="0">
              <a:buNone/>
            </a:pPr>
            <a:r>
              <a:rPr lang="en-US" sz="2400" b="1" dirty="0">
                <a:solidFill>
                  <a:schemeClr val="accent1"/>
                </a:solidFill>
              </a:rPr>
              <a:t/>
            </a:r>
            <a:br>
              <a:rPr lang="en-US" sz="2400" b="1" dirty="0">
                <a:solidFill>
                  <a:schemeClr val="accent1"/>
                </a:solidFill>
              </a:rPr>
            </a:br>
            <a:r>
              <a:rPr lang="en-US" sz="2400" b="1" dirty="0">
                <a:solidFill>
                  <a:schemeClr val="accent1"/>
                </a:solidFill>
              </a:rPr>
              <a:t>5. Discuss an accomplishment, event, or realization that sparked a period of personal growth and a new understanding of yourself or others. (This was the most popular choice—23.6% chose this one)</a:t>
            </a:r>
            <a:br>
              <a:rPr lang="en-US" sz="2400" b="1" dirty="0">
                <a:solidFill>
                  <a:schemeClr val="accent1"/>
                </a:solidFill>
              </a:rPr>
            </a:br>
            <a:endParaRPr lang="en-US" sz="2400" b="1" dirty="0">
              <a:solidFill>
                <a:schemeClr val="accent1"/>
              </a:solidFill>
            </a:endParaRPr>
          </a:p>
          <a:p>
            <a:pPr marL="0" indent="0">
              <a:buNone/>
            </a:pPr>
            <a:r>
              <a:rPr lang="en-US" sz="2400" b="1" dirty="0">
                <a:solidFill>
                  <a:schemeClr val="accent1"/>
                </a:solidFill>
              </a:rPr>
              <a:t>6. Describe a topic, idea, or concept you find so engaging that it makes you lose all track of time. Why does it captivate you? What or who do you turn to when you want to learn more? </a:t>
            </a:r>
          </a:p>
          <a:p>
            <a:pPr marL="0" indent="0">
              <a:buNone/>
            </a:pPr>
            <a:r>
              <a:rPr lang="en-US" sz="2400" b="1" dirty="0">
                <a:solidFill>
                  <a:schemeClr val="accent1"/>
                </a:solidFill>
              </a:rPr>
              <a:t>7. Share an essay on any topic of your choice. It can be one you've already written, one that responds to a different prompt, or one of your own design. (2</a:t>
            </a:r>
            <a:r>
              <a:rPr lang="en-US" sz="2400" b="1" baseline="30000" dirty="0">
                <a:solidFill>
                  <a:schemeClr val="accent1"/>
                </a:solidFill>
              </a:rPr>
              <a:t>nd</a:t>
            </a:r>
            <a:r>
              <a:rPr lang="en-US" sz="2400" b="1" dirty="0">
                <a:solidFill>
                  <a:schemeClr val="accent1"/>
                </a:solidFill>
              </a:rPr>
              <a:t> most popular choice--22.5% chose this one)</a:t>
            </a:r>
          </a:p>
        </p:txBody>
      </p:sp>
    </p:spTree>
    <p:extLst>
      <p:ext uri="{BB962C8B-B14F-4D97-AF65-F5344CB8AC3E}">
        <p14:creationId xmlns:p14="http://schemas.microsoft.com/office/powerpoint/2010/main" val="1552429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A8984-9B86-7D49-9B1D-24F17B0BD290}"/>
              </a:ext>
            </a:extLst>
          </p:cNvPr>
          <p:cNvSpPr>
            <a:spLocks noGrp="1"/>
          </p:cNvSpPr>
          <p:nvPr>
            <p:ph type="title"/>
          </p:nvPr>
        </p:nvSpPr>
        <p:spPr>
          <a:xfrm>
            <a:off x="809999" y="447188"/>
            <a:ext cx="10789817" cy="1224858"/>
          </a:xfrm>
        </p:spPr>
        <p:txBody>
          <a:bodyPr/>
          <a:lstStyle/>
          <a:p>
            <a:r>
              <a:rPr lang="en-US" dirty="0">
                <a:solidFill>
                  <a:schemeClr val="bg1"/>
                </a:solidFill>
              </a:rPr>
              <a:t>For smaller sub-essays for colleges that have shorter essays unique to that school</a:t>
            </a:r>
          </a:p>
        </p:txBody>
      </p:sp>
      <p:sp>
        <p:nvSpPr>
          <p:cNvPr id="3" name="Content Placeholder 2">
            <a:extLst>
              <a:ext uri="{FF2B5EF4-FFF2-40B4-BE49-F238E27FC236}">
                <a16:creationId xmlns:a16="http://schemas.microsoft.com/office/drawing/2014/main" id="{9CD9D2A9-0E92-1144-B451-11284A6EED02}"/>
              </a:ext>
            </a:extLst>
          </p:cNvPr>
          <p:cNvSpPr>
            <a:spLocks noGrp="1"/>
          </p:cNvSpPr>
          <p:nvPr>
            <p:ph idx="1"/>
          </p:nvPr>
        </p:nvSpPr>
        <p:spPr>
          <a:xfrm>
            <a:off x="470263" y="2237874"/>
            <a:ext cx="11416937" cy="4066673"/>
          </a:xfrm>
        </p:spPr>
        <p:txBody>
          <a:bodyPr>
            <a:normAutofit fontScale="92500" lnSpcReduction="20000"/>
          </a:bodyPr>
          <a:lstStyle/>
          <a:p>
            <a:pPr marL="0" indent="0">
              <a:buNone/>
            </a:pPr>
            <a:endParaRPr lang="en-US" sz="3200" b="1" dirty="0">
              <a:solidFill>
                <a:schemeClr val="accent1"/>
              </a:solidFill>
            </a:endParaRPr>
          </a:p>
          <a:p>
            <a:r>
              <a:rPr lang="en-US" sz="3200" b="1" dirty="0">
                <a:solidFill>
                  <a:schemeClr val="accent1"/>
                </a:solidFill>
              </a:rPr>
              <a:t> Tell the school why you are a great fit for it</a:t>
            </a:r>
          </a:p>
          <a:p>
            <a:pPr marL="0" indent="0">
              <a:buNone/>
            </a:pPr>
            <a:r>
              <a:rPr lang="en-US" sz="3200" b="1" dirty="0">
                <a:solidFill>
                  <a:schemeClr val="accent1"/>
                </a:solidFill>
              </a:rPr>
              <a:t>(Do your research about that school before you begin)</a:t>
            </a:r>
          </a:p>
          <a:p>
            <a:r>
              <a:rPr lang="en-US" sz="3200" b="1" dirty="0">
                <a:solidFill>
                  <a:schemeClr val="accent1"/>
                </a:solidFill>
              </a:rPr>
              <a:t> If writing about an extracurricular activity,** write about one that you spent the most time on—show your passion</a:t>
            </a:r>
          </a:p>
          <a:p>
            <a:endParaRPr lang="en-US" sz="3200" b="1" dirty="0">
              <a:solidFill>
                <a:schemeClr val="accent1"/>
              </a:solidFill>
            </a:endParaRPr>
          </a:p>
          <a:p>
            <a:pPr marL="0" indent="0">
              <a:buNone/>
            </a:pPr>
            <a:r>
              <a:rPr lang="en-US" sz="3200" b="1" dirty="0">
                <a:solidFill>
                  <a:schemeClr val="accent1"/>
                </a:solidFill>
              </a:rPr>
              <a:t>**(On resumes, do not list too many extracurricular activities— it sounds like resume filler!)</a:t>
            </a:r>
          </a:p>
          <a:p>
            <a:pPr marL="0" indent="0">
              <a:buNone/>
            </a:pPr>
            <a:endParaRPr lang="en-US" sz="3200" b="1" dirty="0">
              <a:solidFill>
                <a:schemeClr val="accent1"/>
              </a:solidFill>
            </a:endParaRPr>
          </a:p>
        </p:txBody>
      </p:sp>
    </p:spTree>
    <p:extLst>
      <p:ext uri="{BB962C8B-B14F-4D97-AF65-F5344CB8AC3E}">
        <p14:creationId xmlns:p14="http://schemas.microsoft.com/office/powerpoint/2010/main" val="1970250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A8984-9B86-7D49-9B1D-24F17B0BD290}"/>
              </a:ext>
            </a:extLst>
          </p:cNvPr>
          <p:cNvSpPr>
            <a:spLocks noGrp="1"/>
          </p:cNvSpPr>
          <p:nvPr>
            <p:ph type="title"/>
          </p:nvPr>
        </p:nvSpPr>
        <p:spPr>
          <a:xfrm>
            <a:off x="809999" y="447188"/>
            <a:ext cx="10789817" cy="1224858"/>
          </a:xfrm>
        </p:spPr>
        <p:txBody>
          <a:bodyPr/>
          <a:lstStyle/>
          <a:p>
            <a:r>
              <a:rPr lang="en-US" dirty="0">
                <a:solidFill>
                  <a:schemeClr val="bg1"/>
                </a:solidFill>
              </a:rPr>
              <a:t>Experts suggest:</a:t>
            </a:r>
          </a:p>
        </p:txBody>
      </p:sp>
      <p:sp>
        <p:nvSpPr>
          <p:cNvPr id="3" name="Content Placeholder 2">
            <a:extLst>
              <a:ext uri="{FF2B5EF4-FFF2-40B4-BE49-F238E27FC236}">
                <a16:creationId xmlns:a16="http://schemas.microsoft.com/office/drawing/2014/main" id="{9CD9D2A9-0E92-1144-B451-11284A6EED02}"/>
              </a:ext>
            </a:extLst>
          </p:cNvPr>
          <p:cNvSpPr>
            <a:spLocks noGrp="1"/>
          </p:cNvSpPr>
          <p:nvPr>
            <p:ph idx="1"/>
          </p:nvPr>
        </p:nvSpPr>
        <p:spPr>
          <a:xfrm>
            <a:off x="267287" y="1842868"/>
            <a:ext cx="11619914" cy="4461679"/>
          </a:xfrm>
        </p:spPr>
        <p:txBody>
          <a:bodyPr>
            <a:normAutofit lnSpcReduction="10000"/>
          </a:bodyPr>
          <a:lstStyle/>
          <a:p>
            <a:endParaRPr lang="en-US" b="1" dirty="0"/>
          </a:p>
          <a:p>
            <a:endParaRPr lang="en-US" b="1" dirty="0"/>
          </a:p>
          <a:p>
            <a:r>
              <a:rPr lang="en-US" b="1" dirty="0"/>
              <a:t>5 Tricks for Choosing Your College Essay Topic</a:t>
            </a:r>
            <a:endParaRPr lang="en-US" dirty="0"/>
          </a:p>
          <a:p>
            <a:r>
              <a:rPr lang="en-US" dirty="0"/>
              <a:t>Focus on a moment. One of the easiest ways to think of a </a:t>
            </a:r>
            <a:r>
              <a:rPr lang="en-US" b="1" dirty="0"/>
              <a:t>college essay topic</a:t>
            </a:r>
            <a:r>
              <a:rPr lang="en-US" dirty="0"/>
              <a:t> is to focus on a specific instance that changed you or that represents something about your character. ... </a:t>
            </a:r>
          </a:p>
          <a:p>
            <a:r>
              <a:rPr lang="en-US" dirty="0"/>
              <a:t>Stand out. It's true: the </a:t>
            </a:r>
            <a:r>
              <a:rPr lang="en-US" b="1" dirty="0"/>
              <a:t>college</a:t>
            </a:r>
            <a:r>
              <a:rPr lang="en-US" dirty="0"/>
              <a:t> admission process is tougher than ever. ... </a:t>
            </a:r>
          </a:p>
          <a:p>
            <a:r>
              <a:rPr lang="en-US" dirty="0"/>
              <a:t>When disaster strikes . . . ... </a:t>
            </a:r>
          </a:p>
          <a:p>
            <a:r>
              <a:rPr lang="en-US" dirty="0"/>
              <a:t>Be genuine. ... </a:t>
            </a:r>
          </a:p>
          <a:p>
            <a:r>
              <a:rPr lang="en-US" dirty="0"/>
              <a:t>Write about your childhood.</a:t>
            </a:r>
          </a:p>
          <a:p>
            <a:r>
              <a:rPr lang="en-US" dirty="0">
                <a:hlinkClick r:id="rId2"/>
              </a:rPr>
              <a:t>5 Tricks for Choosing Your College Essay Topic | CollegeXpress</a:t>
            </a:r>
          </a:p>
          <a:p>
            <a:r>
              <a:rPr lang="en-US" dirty="0">
                <a:hlinkClick r:id="rId2"/>
              </a:rPr>
              <a:t/>
            </a:r>
            <a:br>
              <a:rPr lang="en-US" dirty="0">
                <a:hlinkClick r:id="rId2"/>
              </a:rPr>
            </a:br>
            <a:r>
              <a:rPr lang="en-US" dirty="0">
                <a:hlinkClick r:id="rId2"/>
              </a:rPr>
              <a:t>https://www.collegexpress.com/.../college.../5-tricks-choosing-your-college-essay-topic/</a:t>
            </a:r>
          </a:p>
          <a:p>
            <a:pPr marL="0" indent="0">
              <a:buNone/>
            </a:pPr>
            <a:endParaRPr lang="en-US" sz="3200" b="1" dirty="0">
              <a:solidFill>
                <a:schemeClr val="accent1"/>
              </a:solidFill>
            </a:endParaRPr>
          </a:p>
          <a:p>
            <a:pPr marL="0" indent="0">
              <a:buNone/>
            </a:pPr>
            <a:endParaRPr lang="en-US" sz="3200" b="1" dirty="0">
              <a:solidFill>
                <a:schemeClr val="accent1"/>
              </a:solidFill>
            </a:endParaRPr>
          </a:p>
        </p:txBody>
      </p:sp>
    </p:spTree>
    <p:extLst>
      <p:ext uri="{BB962C8B-B14F-4D97-AF65-F5344CB8AC3E}">
        <p14:creationId xmlns:p14="http://schemas.microsoft.com/office/powerpoint/2010/main" val="5273171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170</TotalTime>
  <Words>902</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Century Gothic</vt:lpstr>
      <vt:lpstr>Wingdings 2</vt:lpstr>
      <vt:lpstr>Quotable</vt:lpstr>
      <vt:lpstr>The College Essay </vt:lpstr>
      <vt:lpstr>10 Quick Tips</vt:lpstr>
      <vt:lpstr>Tips continued</vt:lpstr>
      <vt:lpstr>Start with the Common App</vt:lpstr>
      <vt:lpstr>Pick the topic that best suits you</vt:lpstr>
      <vt:lpstr>2018-2019 Common Application Essay Prompts </vt:lpstr>
      <vt:lpstr>Common App topics continued</vt:lpstr>
      <vt:lpstr>For smaller sub-essays for colleges that have shorter essays unique to that school</vt:lpstr>
      <vt:lpstr>Experts suggest:</vt:lpstr>
      <vt:lpstr>What many experts say NOT to write about:</vt:lpstr>
      <vt:lpstr>Do some research…</vt:lpstr>
      <vt:lpstr>Finally…</vt:lpstr>
      <vt:lpstr>One last thought about new Bright Futures requirements for test scores…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College Essay</dc:title>
  <dc:creator>John Auerbach</dc:creator>
  <cp:lastModifiedBy>Anntwanique DeVonne Edwards</cp:lastModifiedBy>
  <cp:revision>18</cp:revision>
  <dcterms:created xsi:type="dcterms:W3CDTF">2018-07-24T05:10:57Z</dcterms:created>
  <dcterms:modified xsi:type="dcterms:W3CDTF">2019-08-28T20:30:29Z</dcterms:modified>
</cp:coreProperties>
</file>