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950075" cy="9236075"/>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Comic Sans MS" panose="030F0702030302020204" pitchFamily="66" charset="0"/>
      <p:regular r:id="rId32"/>
      <p:bold r:id="rId33"/>
      <p:italic r:id="rId34"/>
      <p:boldItalic r:id="rId35"/>
    </p:embeddedFont>
    <p:embeddedFont>
      <p:font typeface="Gill Sans" panose="020B0604020202020204" charset="0"/>
      <p:regular r:id="rId36"/>
      <p:bold r:id="rId37"/>
    </p:embeddedFont>
    <p:embeddedFont>
      <p:font typeface="Trebuchet MS" panose="020B0603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03" name="Google Shape;103;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64" name="Google Shape;164;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i="1"/>
          </a:p>
        </p:txBody>
      </p:sp>
      <p:sp>
        <p:nvSpPr>
          <p:cNvPr id="171" name="Google Shape;171;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i="0" u="none" strike="noStrike" cap="non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lang="en-US" sz="1200" i="0" u="none" strike="noStrike" cap="none">
                <a:latin typeface="Calibri"/>
                <a:ea typeface="Calibri"/>
                <a:cs typeface="Calibri"/>
                <a:sym typeface="Calibri"/>
              </a:rPr>
              <a:t>in order to </a:t>
            </a:r>
            <a:r>
              <a:rPr lang="en-US" sz="1200">
                <a:latin typeface="Calibri"/>
                <a:ea typeface="Calibri"/>
                <a:cs typeface="Calibri"/>
                <a:sym typeface="Calibri"/>
              </a:rPr>
              <a:t>ascertain</a:t>
            </a:r>
            <a:r>
              <a:rPr lang="en-US" sz="1200" i="0" u="none" strike="noStrike" cap="non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lang="en-US" sz="1200" i="0" u="none" strike="noStrike" cap="none">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US" i="1">
                <a:latin typeface="Calibri"/>
                <a:ea typeface="Calibri"/>
                <a:cs typeface="Calibri"/>
                <a:sym typeface="Calibri"/>
              </a:rPr>
              <a:t>(Assurance 11c &amp; d)</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i="1">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K-5 ELA Tools:</a:t>
            </a:r>
            <a:endParaRPr sz="120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FLKRS </a:t>
            </a:r>
            <a:r>
              <a:rPr lang="en-US" sz="1200" i="0" u="none" strike="noStrike" cap="non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DIBELS</a:t>
            </a:r>
            <a:r>
              <a:rPr lang="en-US" sz="1200" i="0" u="none" strike="noStrike" cap="non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14400" lvl="1" indent="-228600" algn="l" rtl="0">
              <a:lnSpc>
                <a:spcPct val="100000"/>
              </a:lnSpc>
              <a:spcBef>
                <a:spcPts val="360"/>
              </a:spcBef>
              <a:spcAft>
                <a:spcPts val="0"/>
              </a:spcAft>
              <a:buSzPts val="1400"/>
              <a:buNone/>
            </a:pPr>
            <a:r>
              <a:rPr lang="en-US" sz="1200" i="0" u="none" strike="noStrike" cap="none">
                <a:solidFill>
                  <a:schemeClr val="dk1"/>
                </a:solidFill>
                <a:latin typeface="Calibri"/>
                <a:ea typeface="Calibri"/>
                <a:cs typeface="Calibri"/>
                <a:sym typeface="Calibri"/>
              </a:rPr>
              <a:t>Students who are working below</a:t>
            </a:r>
            <a:r>
              <a:rPr lang="en-US" sz="1200" b="0" i="0" u="none" strike="noStrike" cap="none">
                <a:solidFill>
                  <a:schemeClr val="dk1"/>
                </a:solidFill>
                <a:latin typeface="Arial"/>
                <a:ea typeface="Arial"/>
                <a:cs typeface="Arial"/>
                <a:sym typeface="Arial"/>
              </a:rPr>
              <a:t>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179" name="Google Shape;179;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86" name="Google Shape;186;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93" name="Google Shape;193;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199" name="Google Shape;199;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t>As a parent or family member you are vital in the development, implementation, and review of the parent and family engagement program at our school. </a:t>
            </a:r>
            <a:endParaRPr sz="1100"/>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i="1"/>
          </a:p>
        </p:txBody>
      </p:sp>
      <p:sp>
        <p:nvSpPr>
          <p:cNvPr id="206" name="Google Shape;206;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213" name="Google Shape;213;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20" name="Google Shape;220;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28" name="Google Shape;228;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10" name="Google Shape;110;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34" name="Google Shape;234;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40" name="Google Shape;240;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17" name="Google Shape;117;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f0e674ac44_2_0:notes"/>
          <p:cNvSpPr>
            <a:spLocks noGrp="1" noRot="1" noChangeAspect="1"/>
          </p:cNvSpPr>
          <p:nvPr>
            <p:ph type="sldImg" idx="2"/>
          </p:nvPr>
        </p:nvSpPr>
        <p:spPr>
          <a:xfrm>
            <a:off x="1166813" y="692150"/>
            <a:ext cx="4617900" cy="346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g2f0e674ac44_2_0: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24" name="Google Shape;124;g2f0e674ac44_2_0: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0d862fbc7_0_1:notes"/>
          <p:cNvSpPr>
            <a:spLocks noGrp="1" noRot="1" noChangeAspect="1"/>
          </p:cNvSpPr>
          <p:nvPr>
            <p:ph type="sldImg" idx="2"/>
          </p:nvPr>
        </p:nvSpPr>
        <p:spPr>
          <a:xfrm>
            <a:off x="1166813" y="692150"/>
            <a:ext cx="4617900" cy="346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g2f0d862fbc7_0_1: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31" name="Google Shape;131;g2f0d862fbc7_0_1: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lvl="0" indent="0" algn="l" rtl="0">
              <a:lnSpc>
                <a:spcPct val="100000"/>
              </a:lnSpc>
              <a:spcBef>
                <a:spcPts val="360"/>
              </a:spcBef>
              <a:spcAft>
                <a:spcPts val="0"/>
              </a:spcAft>
              <a:buSzPts val="1400"/>
              <a:buNone/>
            </a:pPr>
            <a:endParaRPr b="1">
              <a:latin typeface="Arial"/>
              <a:ea typeface="Arial"/>
              <a:cs typeface="Arial"/>
              <a:sym typeface="Arial"/>
            </a:endParaRPr>
          </a:p>
          <a:p>
            <a:pPr marL="0" lvl="0" indent="0" algn="l" rtl="0">
              <a:lnSpc>
                <a:spcPct val="100000"/>
              </a:lnSpc>
              <a:spcBef>
                <a:spcPts val="360"/>
              </a:spcBef>
              <a:spcAft>
                <a:spcPts val="0"/>
              </a:spcAft>
              <a:buSzPts val="1400"/>
              <a:buNone/>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38" name="Google Shape;138;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45" name="Google Shape;145;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52" name="Google Shape;152;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58" name="Google Shape;158;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academics/standard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fldoe.org/accountability/assessments/k-12-student-assessment/bes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b="0" i="0" u="none" strike="noStrike" cap="none" dirty="0">
                <a:solidFill>
                  <a:schemeClr val="tx1"/>
                </a:solidFill>
                <a:latin typeface="Comic Sans MS"/>
                <a:ea typeface="Comic Sans MS"/>
                <a:cs typeface="Comic Sans MS"/>
                <a:sym typeface="Comic Sans MS"/>
              </a:rPr>
              <a:t>W.A. Metcalfe Elementary</a:t>
            </a:r>
            <a:endParaRPr sz="1800" b="0" i="0" u="none" strike="noStrike" cap="none" dirty="0">
              <a:solidFill>
                <a:schemeClr val="tx1"/>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chemeClr val="tx1"/>
                </a:solidFill>
                <a:latin typeface="Comic Sans MS"/>
                <a:ea typeface="Comic Sans MS"/>
                <a:cs typeface="Comic Sans MS"/>
                <a:sym typeface="Comic Sans MS"/>
              </a:rPr>
              <a:t>September 5, 2024</a:t>
            </a:r>
            <a:endParaRPr sz="1800" b="0" i="0" u="none" strike="noStrike" cap="none" dirty="0">
              <a:solidFill>
                <a:schemeClr val="tx1"/>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chemeClr val="tx1"/>
                </a:solidFill>
                <a:latin typeface="Comic Sans MS"/>
                <a:ea typeface="Comic Sans MS"/>
                <a:cs typeface="Comic Sans MS"/>
                <a:sym typeface="Comic Sans MS"/>
              </a:rPr>
              <a:t>Principal: Cory Tomlinson</a:t>
            </a:r>
            <a:endParaRPr sz="1800" b="0" i="0" u="none" strike="noStrike" cap="none" dirty="0">
              <a:solidFill>
                <a:schemeClr val="tx1"/>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67" name="Google Shape;167;p22"/>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chemeClr val="hlink"/>
                </a:solidFill>
                <a:highlight>
                  <a:srgbClr val="FFFF00"/>
                </a:highlight>
                <a:latin typeface="Calibri"/>
                <a:ea typeface="Calibri"/>
                <a:cs typeface="Calibri"/>
                <a:sym typeface="Calibri"/>
                <a:hlinkClick r:id="rId3"/>
              </a:rPr>
              <a:t>www.fldoe.org/bii/curriculum/sss/ </a:t>
            </a:r>
            <a:endParaRPr sz="2200" i="0" u="none" strike="noStrike" cap="none">
              <a:solidFill>
                <a:srgbClr val="0000FF"/>
              </a:solidFill>
              <a:highlight>
                <a:srgbClr val="FFFF00"/>
              </a:highlight>
              <a:latin typeface="Calibri"/>
              <a:ea typeface="Calibri"/>
              <a:cs typeface="Calibri"/>
              <a:sym typeface="Calibri"/>
            </a:endParaRPr>
          </a:p>
        </p:txBody>
      </p:sp>
      <p:pic>
        <p:nvPicPr>
          <p:cNvPr id="168" name="Google Shape;168;p22"/>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74" name="Google Shape;174;p23"/>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75" name="Google Shape;175;p23"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82" name="Google Shape;182;p24"/>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83" name="Google Shape;183;p24"/>
          <p:cNvSpPr txBox="1"/>
          <p:nvPr/>
        </p:nvSpPr>
        <p:spPr>
          <a:xfrm>
            <a:off x="237000" y="1105668"/>
            <a:ext cx="8670000" cy="510905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dirty="0">
                <a:solidFill>
                  <a:schemeClr val="dk1"/>
                </a:solidFill>
                <a:latin typeface="Century Gothic"/>
                <a:ea typeface="Century Gothic"/>
                <a:cs typeface="Century Gothic"/>
                <a:sym typeface="Century Gothic"/>
              </a:rPr>
              <a:t>The 2024-2025 formal assessments planned are as follows:</a:t>
            </a:r>
            <a:endParaRPr sz="20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ELA</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a:t>
            </a:r>
            <a:r>
              <a:rPr lang="en-US" sz="1800" b="1" dirty="0">
                <a:solidFill>
                  <a:schemeClr val="dk1"/>
                </a:solidFill>
              </a:rPr>
              <a:t>AST</a:t>
            </a:r>
            <a:r>
              <a:rPr lang="en-US" sz="1800" b="1" dirty="0">
                <a:solidFill>
                  <a:schemeClr val="dk1"/>
                </a:solidFill>
                <a:latin typeface="Gill Sans"/>
                <a:ea typeface="Gill Sans"/>
                <a:cs typeface="Gill Sans"/>
                <a:sym typeface="Gill Sans"/>
              </a:rPr>
              <a:t> (</a:t>
            </a:r>
            <a:r>
              <a:rPr lang="en-US" sz="1800" b="0" i="0" u="sng" strike="noStrike" cap="none" dirty="0">
                <a:solidFill>
                  <a:schemeClr val="hlink"/>
                </a:solidFill>
                <a:highlight>
                  <a:srgbClr val="FFFF00"/>
                </a:highlight>
                <a:latin typeface="Gill Sans"/>
                <a:ea typeface="Gill Sans"/>
                <a:cs typeface="Gill Sans"/>
                <a:sym typeface="Gill Sans"/>
                <a:hlinkClick r:id="rId3"/>
              </a:rPr>
              <a:t>https://www.fldoe.org/accountability/assessments/k-12-student-assessment/best/</a:t>
            </a:r>
            <a:endParaRPr sz="1800" b="0" i="0" u="none" strike="noStrike" cap="none" dirty="0">
              <a:solidFill>
                <a:schemeClr val="dk1"/>
              </a:solidFill>
              <a:highlight>
                <a:srgbClr val="FFFF00"/>
              </a:highlight>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0" i="0" u="none" strike="noStrike" cap="none" dirty="0">
                <a:solidFill>
                  <a:schemeClr val="dk1"/>
                </a:solidFill>
                <a:latin typeface="Gill Sans"/>
                <a:ea typeface="Gill Sans"/>
                <a:cs typeface="Gill Sans"/>
                <a:sym typeface="Gill Sans"/>
              </a:rPr>
              <a:t>three times per year – 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DIBELS</a:t>
            </a:r>
            <a:r>
              <a:rPr lang="en-US" sz="1800" b="0" i="0" u="none" strike="noStrike" cap="none" dirty="0">
                <a:solidFill>
                  <a:schemeClr val="dk1"/>
                </a:solidFill>
                <a:latin typeface="Arial"/>
                <a:ea typeface="Arial"/>
                <a:cs typeface="Arial"/>
                <a:sym typeface="Arial"/>
              </a:rPr>
              <a:t> (ALL students in grades K-5, three times per year--beginning,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(Benchmark Advance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Mat</a:t>
            </a:r>
            <a:r>
              <a:rPr lang="en-US" sz="1800" b="1" dirty="0">
                <a:solidFill>
                  <a:schemeClr val="dk1"/>
                </a:solidFill>
              </a:rPr>
              <a:t>h</a:t>
            </a:r>
            <a:endParaRPr sz="1800" b="1" dirty="0">
              <a:solidFill>
                <a:schemeClr val="dk1"/>
              </a:solidFill>
            </a:endParaRPr>
          </a:p>
          <a:p>
            <a:pPr marL="171450" lvl="0" indent="-184150">
              <a:buClr>
                <a:schemeClr val="lt1"/>
              </a:buClr>
              <a:buSzPts val="1800"/>
              <a:buFont typeface="Arial"/>
              <a:buChar char="•"/>
            </a:pPr>
            <a:r>
              <a:rPr lang="en-US" sz="1800" b="1" dirty="0">
                <a:solidFill>
                  <a:schemeClr val="dk1"/>
                </a:solidFill>
              </a:rPr>
              <a:t>FAST</a:t>
            </a:r>
            <a:r>
              <a:rPr lang="en-US" sz="1800" b="1" dirty="0">
                <a:solidFill>
                  <a:schemeClr val="dk1"/>
                </a:solidFill>
                <a:latin typeface="Gill Sans"/>
                <a:ea typeface="Gill Sans"/>
                <a:cs typeface="Gill Sans"/>
                <a:sym typeface="Gill Sans"/>
              </a:rPr>
              <a:t> (</a:t>
            </a:r>
            <a:r>
              <a:rPr lang="en-US" sz="1800" u="sng" dirty="0">
                <a:solidFill>
                  <a:schemeClr val="hlink"/>
                </a:solidFill>
                <a:highlight>
                  <a:srgbClr val="FFFF00"/>
                </a:highlight>
                <a:latin typeface="Gill Sans"/>
                <a:ea typeface="Gill Sans"/>
                <a:cs typeface="Gill Sans"/>
                <a:sym typeface="Gill Sans"/>
                <a:hlinkClick r:id="rId3"/>
              </a:rPr>
              <a:t>https://www.fldoe.org/accountability/assessments/k-12-student-assessment/best/</a:t>
            </a:r>
            <a:endParaRPr lang="en-US" sz="1800" dirty="0">
              <a:solidFill>
                <a:schemeClr val="dk1"/>
              </a:solidFill>
              <a:highlight>
                <a:srgbClr val="FFFF00"/>
              </a:highlight>
              <a:latin typeface="Gill Sans"/>
              <a:ea typeface="Gill Sans"/>
              <a:cs typeface="Gill Sans"/>
              <a:sym typeface="Gill Sans"/>
            </a:endParaRPr>
          </a:p>
          <a:p>
            <a:pPr marL="171450" lvl="0" indent="-184150">
              <a:buClr>
                <a:schemeClr val="lt1"/>
              </a:buClr>
              <a:buSzPts val="1800"/>
              <a:buFont typeface="Arial"/>
              <a:buChar char="•"/>
            </a:pPr>
            <a:r>
              <a:rPr lang="en-US" sz="1800" dirty="0">
                <a:solidFill>
                  <a:schemeClr val="dk1"/>
                </a:solidFill>
                <a:latin typeface="Gill Sans"/>
                <a:ea typeface="Gill Sans"/>
                <a:cs typeface="Gill Sans"/>
                <a:sym typeface="Gill Sans"/>
              </a:rPr>
              <a:t>three times per year – beginning, middle, end)</a:t>
            </a: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(Go Math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3-5 Science </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dirty="0">
                <a:solidFill>
                  <a:schemeClr val="dk1"/>
                </a:solidFill>
              </a:rPr>
              <a:t>Comprehensive Science Assessment</a:t>
            </a:r>
            <a:r>
              <a:rPr lang="en-US" sz="1800" b="0" i="0" u="none" strike="noStrike" cap="none" dirty="0">
                <a:solidFill>
                  <a:schemeClr val="dk1"/>
                </a:solidFill>
                <a:latin typeface="Arial"/>
                <a:ea typeface="Arial"/>
                <a:cs typeface="Arial"/>
                <a:sym typeface="Arial"/>
              </a:rPr>
              <a:t> (Grades 3-5,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a:t>
            </a:r>
            <a:r>
              <a:rPr lang="en-US" sz="1800" dirty="0">
                <a:solidFill>
                  <a:schemeClr val="dk1"/>
                </a:solidFill>
              </a:rPr>
              <a:t>McGraw Hill</a:t>
            </a:r>
            <a:r>
              <a:rPr lang="en-US" sz="1800" b="0" i="0" u="none" strike="noStrike" cap="none" dirty="0">
                <a:solidFill>
                  <a:schemeClr val="dk1"/>
                </a:solidFill>
                <a:latin typeface="Arial"/>
                <a:ea typeface="Arial"/>
                <a:cs typeface="Arial"/>
                <a:sym typeface="Arial"/>
              </a:rPr>
              <a:t> Science Assessments)</a:t>
            </a:r>
            <a:endParaRPr sz="18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89" name="Google Shape;189;p25"/>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96" name="Google Shape;196;p26"/>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02" name="Google Shape;202;p27"/>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209" name="Google Shape;209;p28"/>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p:nvPr/>
        </p:nvSpPr>
        <p:spPr>
          <a:xfrm>
            <a:off x="177553" y="710213"/>
            <a:ext cx="8699747" cy="5388746"/>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Our Parent &amp; Family Resource Area is located in </a:t>
            </a:r>
            <a:r>
              <a:rPr lang="en-US" sz="2900" i="0" u="none" strike="noStrike" cap="none" dirty="0">
                <a:solidFill>
                  <a:schemeClr val="tx1"/>
                </a:solidFill>
                <a:latin typeface="Calibri"/>
                <a:ea typeface="Calibri"/>
                <a:cs typeface="Calibri"/>
                <a:sym typeface="Calibri"/>
              </a:rPr>
              <a:t>room # 12-027</a:t>
            </a:r>
            <a:endParaRPr sz="1900" i="0" u="none" strike="noStrike" cap="none" dirty="0">
              <a:solidFill>
                <a:schemeClr val="tx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Some of the materials available for check-out are:</a:t>
            </a:r>
            <a:endParaRPr sz="1900" i="0" u="none" strike="noStrike" cap="none" dirty="0">
              <a:solidFill>
                <a:schemeClr val="dk1"/>
              </a:solidFill>
              <a:latin typeface="Calibri"/>
              <a:ea typeface="Calibri"/>
              <a:cs typeface="Calibri"/>
              <a:sym typeface="Calibri"/>
            </a:endParaRPr>
          </a:p>
          <a:p>
            <a:pPr marL="537718" marR="0" lvl="1" indent="-342900" algn="l" rtl="0">
              <a:spcBef>
                <a:spcPts val="560"/>
              </a:spcBef>
              <a:spcAft>
                <a:spcPts val="0"/>
              </a:spcAft>
              <a:buClr>
                <a:schemeClr val="dk2"/>
              </a:buClr>
              <a:buSzPts val="2900"/>
              <a:buFont typeface="Arial" panose="020B0604020202020204" pitchFamily="34" charset="0"/>
              <a:buChar char="•"/>
            </a:pPr>
            <a:r>
              <a:rPr lang="en-US" sz="2000" dirty="0">
                <a:solidFill>
                  <a:schemeClr val="tx1"/>
                </a:solidFill>
                <a:latin typeface="Calibri"/>
                <a:ea typeface="Calibri"/>
                <a:cs typeface="Calibri"/>
                <a:sym typeface="Calibri"/>
              </a:rPr>
              <a:t>Leveled Readers				</a:t>
            </a:r>
          </a:p>
          <a:p>
            <a:pPr marL="537718" marR="0" lvl="1" indent="-342900" algn="l" rtl="0">
              <a:spcBef>
                <a:spcPts val="560"/>
              </a:spcBef>
              <a:spcAft>
                <a:spcPts val="0"/>
              </a:spcAft>
              <a:buClr>
                <a:schemeClr val="dk2"/>
              </a:buClr>
              <a:buSzPts val="2900"/>
              <a:buFont typeface="Arial" panose="020B0604020202020204" pitchFamily="34" charset="0"/>
              <a:buChar char="•"/>
            </a:pPr>
            <a:r>
              <a:rPr lang="en-US" sz="2000" i="0" u="none" strike="noStrike" cap="none" dirty="0">
                <a:solidFill>
                  <a:schemeClr val="tx1"/>
                </a:solidFill>
                <a:latin typeface="Calibri"/>
                <a:ea typeface="Calibri"/>
                <a:cs typeface="Calibri"/>
                <a:sym typeface="Calibri"/>
              </a:rPr>
              <a:t>Math Manipulatives</a:t>
            </a:r>
          </a:p>
          <a:p>
            <a:pPr marL="537718" marR="0" lvl="1" indent="-342900" algn="l" rtl="0">
              <a:spcBef>
                <a:spcPts val="560"/>
              </a:spcBef>
              <a:spcAft>
                <a:spcPts val="0"/>
              </a:spcAft>
              <a:buClr>
                <a:schemeClr val="dk2"/>
              </a:buClr>
              <a:buSzPts val="2900"/>
              <a:buFont typeface="Arial" panose="020B0604020202020204" pitchFamily="34" charset="0"/>
              <a:buChar char="•"/>
            </a:pPr>
            <a:r>
              <a:rPr lang="en-US" sz="2000" dirty="0">
                <a:solidFill>
                  <a:schemeClr val="tx1"/>
                </a:solidFill>
                <a:latin typeface="Calibri"/>
                <a:ea typeface="Calibri"/>
                <a:cs typeface="Calibri"/>
                <a:sym typeface="Calibri"/>
              </a:rPr>
              <a:t>Flashcards</a:t>
            </a:r>
          </a:p>
          <a:p>
            <a:pPr marL="537718" marR="0" lvl="1" indent="-342900" algn="l" rtl="0">
              <a:spcBef>
                <a:spcPts val="560"/>
              </a:spcBef>
              <a:spcAft>
                <a:spcPts val="0"/>
              </a:spcAft>
              <a:buClr>
                <a:schemeClr val="dk2"/>
              </a:buClr>
              <a:buSzPts val="2900"/>
              <a:buFont typeface="Arial" panose="020B0604020202020204" pitchFamily="34" charset="0"/>
              <a:buChar char="•"/>
            </a:pPr>
            <a:r>
              <a:rPr lang="en-US" sz="2000" i="0" u="none" strike="noStrike" cap="none" dirty="0">
                <a:solidFill>
                  <a:schemeClr val="tx1"/>
                </a:solidFill>
                <a:latin typeface="Calibri"/>
                <a:ea typeface="Calibri"/>
                <a:cs typeface="Calibri"/>
                <a:sym typeface="Calibri"/>
              </a:rPr>
              <a:t>Phonics Activities</a:t>
            </a:r>
            <a:endParaRPr i="0" u="none" strike="noStrike" cap="none" dirty="0">
              <a:solidFill>
                <a:schemeClr val="tx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16" name="Google Shape;216;p29"/>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dirty="0">
                <a:solidFill>
                  <a:schemeClr val="dk1"/>
                </a:solidFill>
                <a:latin typeface="Calibri"/>
                <a:ea typeface="Calibri"/>
                <a:cs typeface="Calibri"/>
                <a:sym typeface="Calibri"/>
              </a:rPr>
              <a:t>PARENT &amp; FAMILY RESOURCE AREA</a:t>
            </a:r>
            <a:endParaRPr sz="44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23" name="Google Shape;223;p30"/>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24" name="Google Shape;224;p30"/>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31" name="Google Shape;231;p31"/>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dirty="0">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Welcome and Introductions</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All About Title I</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Title I Budgets</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Standards and Testing</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Title I Beginning of School Packet</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Our Home-School Compact</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Our School’s Parent &amp; Family Engagement Plan</a:t>
            </a:r>
            <a:endParaRPr sz="2000" b="0" i="0" u="none" strike="noStrike" cap="none" dirty="0">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Keys to Your Child’s Success</a:t>
            </a:r>
            <a:endParaRPr sz="2000" b="0" i="0" u="none" strike="noStrike" cap="none" dirty="0">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dirty="0">
                <a:solidFill>
                  <a:schemeClr val="dk1"/>
                </a:solidFill>
                <a:latin typeface="Trebuchet MS"/>
                <a:ea typeface="Trebuchet MS"/>
                <a:cs typeface="Trebuchet MS"/>
                <a:sym typeface="Trebuchet MS"/>
              </a:rPr>
              <a:t>Parent Input Evaluation</a:t>
            </a:r>
            <a:endParaRPr sz="26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37" name="Google Shape;237;p32"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43" name="Google Shape;243;p33"/>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a:solidFill>
                  <a:schemeClr val="dk1"/>
                </a:solidFill>
                <a:latin typeface="Calibri"/>
                <a:ea typeface="Calibri"/>
                <a:cs typeface="Calibri"/>
                <a:sym typeface="Calibri"/>
              </a:rPr>
              <a:t>Be sure to review and sign:</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Title I Annual Meeting Parent Evaluation Form</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The Title I Parents’ Rights Letter </a:t>
            </a:r>
            <a:endParaRPr sz="2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Home – School Compact</a:t>
            </a:r>
            <a:endParaRPr sz="2800" i="0" u="none" strike="noStrike" cap="none">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a:solidFill>
                <a:schemeClr val="dk1"/>
              </a:solidFill>
              <a:latin typeface="Calibri"/>
              <a:ea typeface="Calibri"/>
              <a:cs typeface="Calibri"/>
              <a:sym typeface="Calibri"/>
            </a:endParaRPr>
          </a:p>
          <a:p>
            <a:pPr marL="1216342" marR="0" lvl="1" indent="-457200" algn="l" rtl="0">
              <a:spcBef>
                <a:spcPts val="560"/>
              </a:spcBef>
              <a:spcAft>
                <a:spcPts val="0"/>
              </a:spcAft>
              <a:buClr>
                <a:schemeClr val="dk2"/>
              </a:buClr>
              <a:buSzPts val="2800"/>
              <a:buFont typeface="Calibri"/>
              <a:buChar char="⮚"/>
            </a:pPr>
            <a:r>
              <a:rPr lang="en-US" sz="280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i="0" u="none" strike="noStrike" cap="none">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Updated and reinstated again by the Every Student Succeeds Act (ESSA) of 2015 after NCLB (No Child Left Behind) was found to be to prescriptive</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funds to school districts with the highest concentrations of poverty</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are for helping schools to meet school educational goals.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be served with Title I funds</a:t>
            </a:r>
            <a:endParaRPr sz="2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7" name="Google Shape;127;p16"/>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914400" marR="0" lvl="0" indent="0" algn="l" rtl="0">
              <a:lnSpc>
                <a:spcPct val="100000"/>
              </a:lnSpc>
              <a:spcBef>
                <a:spcPts val="0"/>
              </a:spcBef>
              <a:spcAft>
                <a:spcPts val="0"/>
              </a:spcAft>
              <a:buNone/>
            </a:pP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the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funding to help schools meet educational goals in school districts with the highest concentrations of poverty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personnel, training, materials, and family engagement</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receive and utilize Title I funds</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 No Child Left Behind Act (NCLB) of 2002, and by the Every Student Succeeds Act (ESSA) of 2015</a:t>
            </a:r>
            <a:endParaRPr sz="25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latin typeface="Calibri"/>
                <a:ea typeface="Calibri"/>
                <a:cs typeface="Calibri"/>
                <a:sym typeface="Calibri"/>
              </a:rPr>
              <a:t>ACPS TITLE I MISSION STATEMENT</a:t>
            </a:r>
            <a:endParaRPr>
              <a:solidFill>
                <a:schemeClr val="dk1"/>
              </a:solidFill>
            </a:endParaRPr>
          </a:p>
        </p:txBody>
      </p:sp>
      <p:sp>
        <p:nvSpPr>
          <p:cNvPr id="134" name="Google Shape;134;p17"/>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1900" b="1">
                <a:solidFill>
                  <a:schemeClr val="dk1"/>
                </a:solidFill>
                <a:latin typeface="Calibri"/>
                <a:ea typeface="Calibri"/>
                <a:cs typeface="Calibri"/>
                <a:sym typeface="Calibri"/>
              </a:rPr>
              <a:t>The purpose of Title I,</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the educators of Alachua County,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in partnership with families and caregivers,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is to ensure that all students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have a fair and equitable opportunity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obtain a high-quality education.</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Our mission, in tandem with parents and guardians,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 is to support students to reach for academic excellence</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to prepare them for lifelong success.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This educational team, together, manages resources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facilitates activities that help students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attain high levels of scholastic proficiency and achievement</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while also fostering their full potential and overall development.</a:t>
            </a:r>
            <a:endParaRPr sz="1900" b="1">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3000" b="1"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41" name="Google Shape;141;p18"/>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t>
            </a:r>
            <a:r>
              <a:rPr lang="en-US" sz="2400" b="0" i="0" u="none" strike="noStrike" cap="none" dirty="0">
                <a:solidFill>
                  <a:schemeClr val="tx1"/>
                </a:solidFill>
                <a:latin typeface="Trebuchet MS"/>
                <a:ea typeface="Trebuchet MS"/>
                <a:cs typeface="Trebuchet MS"/>
                <a:sym typeface="Trebuchet MS"/>
              </a:rPr>
              <a:t>a school wide </a:t>
            </a:r>
            <a:r>
              <a:rPr lang="en-US" sz="2400" b="0" i="0" u="none" strike="noStrike" cap="none" dirty="0">
                <a:latin typeface="Trebuchet MS"/>
                <a:ea typeface="Trebuchet MS"/>
                <a:cs typeface="Trebuchet MS"/>
                <a:sym typeface="Trebuchet MS"/>
              </a:rPr>
              <a:t>program.</a:t>
            </a:r>
            <a:r>
              <a:rPr lang="en-US" sz="2400" b="0" i="0" u="none" strike="noStrike" cap="none" dirty="0">
                <a:solidFill>
                  <a:srgbClr val="FF0000"/>
                </a:solidFill>
                <a:latin typeface="Trebuchet MS"/>
                <a:ea typeface="Trebuchet MS"/>
                <a:cs typeface="Trebuchet MS"/>
                <a:sym typeface="Trebuchet MS"/>
              </a:rPr>
              <a:t> </a:t>
            </a:r>
            <a:endParaRPr sz="1800" b="0" i="0" u="none" strike="noStrike" cap="none" dirty="0">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48" name="Google Shape;148;p19"/>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Additional Professional Development</a:t>
            </a:r>
            <a:endParaRPr sz="1800">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Technology</a:t>
            </a:r>
            <a:endParaRPr sz="1800">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55" name="Google Shape;155;p20"/>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61" name="Google Shape;161;p21"/>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a:t>
            </a:r>
            <a:r>
              <a:rPr lang="en-US" sz="2700" i="0" u="none" strike="noStrike" cap="none" dirty="0">
                <a:solidFill>
                  <a:schemeClr val="tx1"/>
                </a:solidFill>
                <a:latin typeface="Calibri"/>
                <a:ea typeface="Calibri"/>
                <a:cs typeface="Calibri"/>
                <a:sym typeface="Calibri"/>
              </a:rPr>
              <a:t>in the front office.</a:t>
            </a:r>
            <a:endParaRPr sz="2100" i="0" u="none" strike="noStrike" cap="none" dirty="0">
              <a:solidFill>
                <a:schemeClr val="tx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3247</Words>
  <Application>Microsoft Office PowerPoint</Application>
  <PresentationFormat>On-screen Show (4:3)</PresentationFormat>
  <Paragraphs>346</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Arial</vt:lpstr>
      <vt:lpstr>Gill Sans</vt:lpstr>
      <vt:lpstr>Trebuchet MS</vt:lpstr>
      <vt:lpstr>Century Gothic</vt:lpstr>
      <vt:lpstr>Comic Sans MS</vt:lpstr>
      <vt:lpstr>Noto Sans Symbols</vt:lpstr>
      <vt:lpstr>Gallery</vt:lpstr>
      <vt:lpstr>PowerPoint Presentation</vt:lpstr>
      <vt:lpstr>   AGENDA</vt:lpstr>
      <vt:lpstr>WHAT IS TITLE I?</vt:lpstr>
      <vt:lpstr>WHAT IS TITLE I?</vt:lpstr>
      <vt:lpstr>ACPS TITLE I MISSION STATEMENT</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L Lepore</dc:creator>
  <cp:lastModifiedBy>Robin L Lepore</cp:lastModifiedBy>
  <cp:revision>2</cp:revision>
  <dcterms:modified xsi:type="dcterms:W3CDTF">2024-08-12T19:11:37Z</dcterms:modified>
</cp:coreProperties>
</file>