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950075" cy="9236075"/>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Gill Sans" panose="020B0604020202020204" charset="0"/>
      <p:regular r:id="rId36"/>
      <p:bold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0" name="Google Shape;150;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a:p>
          <a:p>
            <a:pPr marL="0" lvl="0" indent="0" algn="l" rtl="0">
              <a:lnSpc>
                <a:spcPct val="100000"/>
              </a:lnSpc>
              <a:spcBef>
                <a:spcPts val="360"/>
              </a:spcBef>
              <a:spcAft>
                <a:spcPts val="0"/>
              </a:spcAft>
              <a:buSzPts val="1400"/>
              <a:buNone/>
            </a:pPr>
            <a:endParaRPr/>
          </a:p>
        </p:txBody>
      </p:sp>
      <p:sp>
        <p:nvSpPr>
          <p:cNvPr id="212" name="Google Shape;212;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19" name="Google Shape;219;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25" name="Google Shape;225;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32" name="Google Shape;232;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9" name="Google Shape;239;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r>
              <a:rPr lang="en-US"/>
              <a:t>ESSA requirements outline the importance of  meaningful involvement of parents in the decisions made at the school. Specifically, schools are required to seek parents and stakeholder involvement in the development, implementation, review and revisions of the Parent Involvement Policy, the Title I Schoolwide Plan which is part of the School Improvement Plan, and the Home-School Compact. Parent engagement is also a vital component in the development of district wide policies. </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District Parent &amp; Family Engagement Plan</a:t>
            </a:r>
            <a:r>
              <a:rPr lang="en-US"/>
              <a:t>– how the district involves parents and builds schools’ and parents’ capacity for strong parent involvement and to help their children succeed.   The plan is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District Parent Involvement Policy Summary Brochure.</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11a)</a:t>
            </a:r>
            <a:endParaRPr i="1"/>
          </a:p>
          <a:p>
            <a:pPr marL="737452" lvl="1" indent="-283634"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School Parent &amp; Family Engagement Plan</a:t>
            </a:r>
            <a:r>
              <a:rPr lang="en-US"/>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School Parent Involvement Policy and review.</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11b)</a:t>
            </a:r>
            <a:endParaRPr i="1"/>
          </a:p>
          <a:p>
            <a:pPr marL="0" lvl="0" indent="0" algn="l" rtl="0">
              <a:spcBef>
                <a:spcPts val="360"/>
              </a:spcBef>
              <a:spcAft>
                <a:spcPts val="0"/>
              </a:spcAft>
              <a:buClr>
                <a:schemeClr val="dk1"/>
              </a:buClr>
              <a:buSzPts val="1400"/>
              <a:buFont typeface="Arial"/>
              <a:buNone/>
            </a:pPr>
            <a:endParaRPr b="1" u="sng"/>
          </a:p>
          <a:p>
            <a:pPr marL="0" lvl="0" indent="0" algn="l" rtl="0">
              <a:spcBef>
                <a:spcPts val="360"/>
              </a:spcBef>
              <a:spcAft>
                <a:spcPts val="0"/>
              </a:spcAft>
              <a:buClr>
                <a:schemeClr val="dk1"/>
              </a:buClr>
              <a:buSzPts val="1400"/>
              <a:buFont typeface="Arial"/>
              <a:buNone/>
            </a:pPr>
            <a:r>
              <a:rPr lang="en-US" b="1" u="sng"/>
              <a:t>Title I Home-School Compact</a:t>
            </a:r>
            <a:r>
              <a:rPr lang="en-US"/>
              <a:t> – outlines how parents, the entire school staff, and students will share the responsibility for improved student academic achievement. Must be reviewed and revised annually with parents. </a:t>
            </a:r>
            <a:endParaRPr/>
          </a:p>
          <a:p>
            <a:pPr marL="737452" lvl="1" indent="-283634" algn="l" rtl="0">
              <a:spcBef>
                <a:spcPts val="360"/>
              </a:spcBef>
              <a:spcAft>
                <a:spcPts val="0"/>
              </a:spcAft>
              <a:buClr>
                <a:schemeClr val="dk1"/>
              </a:buClr>
              <a:buSzPts val="1400"/>
              <a:buFont typeface="Arial"/>
              <a:buNone/>
            </a:pPr>
            <a:r>
              <a:rPr lang="en-US"/>
              <a:t>Distribute a copy of the School Parent Compact to review and discuss</a:t>
            </a:r>
            <a:endParaRPr/>
          </a:p>
          <a:p>
            <a:pPr marL="457200" lvl="1" indent="0" algn="l" rtl="0">
              <a:spcBef>
                <a:spcPts val="360"/>
              </a:spcBef>
              <a:spcAft>
                <a:spcPts val="0"/>
              </a:spcAft>
              <a:buClr>
                <a:schemeClr val="dk1"/>
              </a:buClr>
              <a:buSzPts val="1400"/>
              <a:buFont typeface="Arial"/>
              <a:buNone/>
            </a:pPr>
            <a:r>
              <a:rPr lang="en-US"/>
              <a:t>Explain that Title I parents can be involved in reviewing and updating the Home-School Compact each year during the Spring (provide the dates/times for the meeting if available)</a:t>
            </a:r>
            <a:endParaRPr/>
          </a:p>
          <a:p>
            <a:pPr marL="457200" lvl="1" indent="0" algn="l" rtl="0">
              <a:spcBef>
                <a:spcPts val="360"/>
              </a:spcBef>
              <a:spcAft>
                <a:spcPts val="0"/>
              </a:spcAft>
              <a:buClr>
                <a:schemeClr val="dk1"/>
              </a:buClr>
              <a:buSzPts val="1400"/>
              <a:buFont typeface="Arial"/>
              <a:buNone/>
            </a:pPr>
            <a:r>
              <a:rPr lang="en-US" i="1"/>
              <a:t>(Assurance 11c)</a:t>
            </a:r>
            <a:endParaRPr i="1"/>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360"/>
              </a:spcBef>
              <a:spcAft>
                <a:spcPts val="0"/>
              </a:spcAft>
              <a:buSzPts val="1400"/>
              <a:buNone/>
            </a:pPr>
            <a:endParaRPr/>
          </a:p>
        </p:txBody>
      </p:sp>
      <p:sp>
        <p:nvSpPr>
          <p:cNvPr id="240" name="Google Shape;240;p1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9)</a:t>
            </a:r>
            <a:endParaRPr/>
          </a:p>
          <a:p>
            <a:pPr marL="0" lvl="0" indent="0" algn="l" rtl="0">
              <a:lnSpc>
                <a:spcPct val="100000"/>
              </a:lnSpc>
              <a:spcBef>
                <a:spcPts val="360"/>
              </a:spcBef>
              <a:spcAft>
                <a:spcPts val="0"/>
              </a:spcAft>
              <a:buSzPts val="1400"/>
              <a:buNone/>
            </a:pPr>
            <a:endParaRPr/>
          </a:p>
        </p:txBody>
      </p:sp>
      <p:sp>
        <p:nvSpPr>
          <p:cNvPr id="246" name="Google Shape;246;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a:p>
        </p:txBody>
      </p:sp>
      <p:sp>
        <p:nvSpPr>
          <p:cNvPr id="253" name="Google Shape;253;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Inform parents about the various resources and materials available to them through the PFRA.</a:t>
            </a:r>
            <a:endParaRPr dirty="0"/>
          </a:p>
          <a:p>
            <a:pPr marL="0" lvl="0" indent="0" algn="l" rtl="0">
              <a:lnSpc>
                <a:spcPct val="100000"/>
              </a:lnSpc>
              <a:spcBef>
                <a:spcPts val="360"/>
              </a:spcBef>
              <a:spcAft>
                <a:spcPts val="0"/>
              </a:spcAft>
              <a:buSzPts val="1400"/>
              <a:buNone/>
            </a:pPr>
            <a:r>
              <a:rPr lang="en-US" dirty="0">
                <a:latin typeface="Arial"/>
                <a:ea typeface="Arial"/>
                <a:cs typeface="Arial"/>
                <a:sym typeface="Arial"/>
              </a:rPr>
              <a:t>Inform them of the location of the PFRA and times when it is open to parents.</a:t>
            </a:r>
            <a:endParaRPr dirty="0"/>
          </a:p>
          <a:p>
            <a:pPr marL="0" lvl="0" indent="0" algn="l" rtl="0">
              <a:lnSpc>
                <a:spcPct val="100000"/>
              </a:lnSpc>
              <a:spcBef>
                <a:spcPts val="360"/>
              </a:spcBef>
              <a:spcAft>
                <a:spcPts val="0"/>
              </a:spcAft>
              <a:buSzPts val="1400"/>
              <a:buNone/>
            </a:pPr>
            <a:r>
              <a:rPr lang="en-US" dirty="0">
                <a:latin typeface="Arial"/>
                <a:ea typeface="Arial"/>
                <a:cs typeface="Arial"/>
                <a:sym typeface="Arial"/>
              </a:rPr>
              <a:t>Give them an idea of what types and materials are available in the PFRA and what the check-out procedures are for your school.</a:t>
            </a:r>
            <a:endParaRPr dirty="0"/>
          </a:p>
          <a:p>
            <a:pPr marL="0" lvl="0" indent="0" algn="l" rtl="0">
              <a:lnSpc>
                <a:spcPct val="100000"/>
              </a:lnSpc>
              <a:spcBef>
                <a:spcPts val="360"/>
              </a:spcBef>
              <a:spcAft>
                <a:spcPts val="0"/>
              </a:spcAft>
              <a:buSzPts val="1400"/>
              <a:buNone/>
            </a:pPr>
            <a:endParaRPr dirty="0">
              <a:latin typeface="Arial"/>
              <a:ea typeface="Arial"/>
              <a:cs typeface="Arial"/>
              <a:sym typeface="Arial"/>
            </a:endParaRPr>
          </a:p>
          <a:p>
            <a:pPr marL="0" lvl="0" indent="0" algn="l" rtl="0">
              <a:lnSpc>
                <a:spcPct val="100000"/>
              </a:lnSpc>
              <a:spcBef>
                <a:spcPts val="360"/>
              </a:spcBef>
              <a:spcAft>
                <a:spcPts val="0"/>
              </a:spcAft>
              <a:buSzPts val="1400"/>
              <a:buNone/>
            </a:pPr>
            <a:r>
              <a:rPr lang="en-US" i="1" dirty="0">
                <a:latin typeface="Arial"/>
                <a:ea typeface="Arial"/>
                <a:cs typeface="Arial"/>
                <a:sym typeface="Arial"/>
              </a:rPr>
              <a:t>(Assurance 11e)</a:t>
            </a:r>
            <a:endParaRPr i="1" dirty="0"/>
          </a:p>
          <a:p>
            <a:pPr marL="0" lvl="0" indent="0" algn="l" rtl="0">
              <a:lnSpc>
                <a:spcPct val="100000"/>
              </a:lnSpc>
              <a:spcBef>
                <a:spcPts val="360"/>
              </a:spcBef>
              <a:spcAft>
                <a:spcPts val="0"/>
              </a:spcAft>
              <a:buSzPts val="1400"/>
              <a:buNone/>
            </a:pPr>
            <a:endParaRPr dirty="0"/>
          </a:p>
        </p:txBody>
      </p:sp>
      <p:sp>
        <p:nvSpPr>
          <p:cNvPr id="260" name="Google Shape;260;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6" name="Google Shape;266;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67" name="Google Shape;267;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4" name="Google Shape;274;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removed if class visitation is not planned.</a:t>
            </a:r>
            <a:endParaRPr/>
          </a:p>
          <a:p>
            <a:pPr marL="0" lvl="0" indent="0" algn="l" rtl="0">
              <a:lnSpc>
                <a:spcPct val="100000"/>
              </a:lnSpc>
              <a:spcBef>
                <a:spcPts val="360"/>
              </a:spcBef>
              <a:spcAft>
                <a:spcPts val="0"/>
              </a:spcAft>
              <a:buSzPts val="1400"/>
              <a:buNone/>
            </a:pPr>
            <a:endParaRPr/>
          </a:p>
        </p:txBody>
      </p:sp>
      <p:sp>
        <p:nvSpPr>
          <p:cNvPr id="275" name="Google Shape;275;p18: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Review bullet items.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8" name="Google Shape;158;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81" name="Google Shape;281;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287" name="Google Shape;287;p2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0edc2efc5_0_0:notes"/>
          <p:cNvSpPr>
            <a:spLocks noGrp="1" noRot="1" noChangeAspect="1"/>
          </p:cNvSpPr>
          <p:nvPr>
            <p:ph type="sldImg" idx="2"/>
          </p:nvPr>
        </p:nvSpPr>
        <p:spPr>
          <a:xfrm>
            <a:off x="1166813" y="692150"/>
            <a:ext cx="4617900" cy="346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g2f0edc2efc5_0_0: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65" name="Google Shape;165;g2f0edc2efc5_0_0: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fa62f53c8_0_0:notes"/>
          <p:cNvSpPr>
            <a:spLocks noGrp="1" noRot="1" noChangeAspect="1"/>
          </p:cNvSpPr>
          <p:nvPr>
            <p:ph type="sldImg" idx="2"/>
          </p:nvPr>
        </p:nvSpPr>
        <p:spPr>
          <a:xfrm>
            <a:off x="1166813" y="692150"/>
            <a:ext cx="4617900" cy="346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g27fa62f53c8_0_0: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72" name="Google Shape;172;g27fa62f53c8_0_0: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income status is only used to allocating and distributing funds.  Students are selected to receive direct Title I services if they have an academic need.</a:t>
            </a:r>
            <a:endParaRPr b="0"/>
          </a:p>
          <a:p>
            <a:pPr marL="457200" lvl="0" indent="-228600" algn="l" rtl="0">
              <a:lnSpc>
                <a:spcPct val="100000"/>
              </a:lnSpc>
              <a:spcBef>
                <a:spcPts val="360"/>
              </a:spcBef>
              <a:spcAft>
                <a:spcPts val="0"/>
              </a:spcAft>
              <a:buSzPts val="1400"/>
              <a:buNone/>
            </a:pPr>
            <a:br>
              <a:rPr lang="en-US" b="0"/>
            </a:br>
            <a:r>
              <a:rPr lang="en-US" sz="1200" b="1" i="0" u="sng" strike="noStrike" cap="none">
                <a:solidFill>
                  <a:schemeClr val="dk1"/>
                </a:solidFill>
                <a:latin typeface="Arial"/>
                <a:ea typeface="Arial"/>
                <a:cs typeface="Arial"/>
                <a:sym typeface="Arial"/>
              </a:rPr>
              <a:t>For Title I Schoolwide Programs:  </a:t>
            </a:r>
            <a:r>
              <a:rPr lang="en-US" sz="1200" b="0" i="0" u="none" strike="noStrike" cap="none">
                <a:solidFill>
                  <a:schemeClr val="dk1"/>
                </a:solidFill>
                <a:latin typeface="Arial"/>
                <a:ea typeface="Arial"/>
                <a:cs typeface="Arial"/>
                <a:sym typeface="Arial"/>
              </a:rPr>
              <a:t>Our students are in a Title I Schoolwide program. This means that the School-based Title I funding can be used to upgrade the educational program in ways that may impact every student in the school .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This also means that </a:t>
            </a:r>
            <a:r>
              <a:rPr lang="en-US" sz="1200" b="1" i="0" u="none" strike="noStrike" cap="none">
                <a:solidFill>
                  <a:schemeClr val="dk1"/>
                </a:solidFill>
                <a:latin typeface="Arial"/>
                <a:ea typeface="Arial"/>
                <a:cs typeface="Arial"/>
                <a:sym typeface="Arial"/>
              </a:rPr>
              <a:t>every parent/guardian of a student in our school is a Title I parent!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funds are used by our school for a variety of programs and activities designed to increase children’s academic achievement (especially in reading and math).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seeks to provide supplemental supports to assist the most academically fragile students while helping school reach their overall School Improvement Goals.  </a:t>
            </a:r>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br>
              <a:rPr lang="en-US"/>
            </a:br>
            <a:endParaRPr/>
          </a:p>
        </p:txBody>
      </p:sp>
      <p:sp>
        <p:nvSpPr>
          <p:cNvPr id="179" name="Google Shape;179;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your Title I program and what it looks like.  </a:t>
            </a:r>
            <a:r>
              <a:rPr lang="en-US" sz="1200" b="1" i="0" u="none" strike="noStrike" cap="none">
                <a:solidFill>
                  <a:schemeClr val="dk1"/>
                </a:solidFill>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Some of the activities planned for our school this year include: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These activities were selected based on Parent &amp; Family Input last Spring.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b="0"/>
          </a:p>
          <a:p>
            <a:pPr marL="457200" lvl="0" indent="-228600" algn="l" rtl="0">
              <a:lnSpc>
                <a:spcPct val="100000"/>
              </a:lnSpc>
              <a:spcBef>
                <a:spcPts val="360"/>
              </a:spcBef>
              <a:spcAft>
                <a:spcPts val="0"/>
              </a:spcAft>
              <a:buSzPts val="1400"/>
              <a:buNone/>
            </a:pPr>
            <a:br>
              <a:rPr lang="en-US" b="0"/>
            </a:b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br>
              <a:rPr lang="en-US"/>
            </a:br>
            <a:endParaRPr/>
          </a:p>
        </p:txBody>
      </p:sp>
      <p:sp>
        <p:nvSpPr>
          <p:cNvPr id="186" name="Google Shape;186;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Explain the process the school uses to involve parents in the decision-making process. Explain that parents are critical to this process.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Provide information on all of the opportunities parents have to participate.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Opportunities to Volunteer:</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the various opportunities for parents to volunteer or become involved in your school.  Some examples might include:</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In the school, in classrooms, or on fieldtrips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Decisions and Planning on How to Use Title I School Parent &amp; Family Engagement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District/School Councils - meetings throughout the year where parents participate in school-wide program planning, and decide how to use the Title I parent involvement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School Parent Councils</a:t>
            </a:r>
            <a:endParaRPr b="0"/>
          </a:p>
          <a:p>
            <a:pPr marL="457200" lvl="0" indent="-228600" algn="l" rtl="0">
              <a:lnSpc>
                <a:spcPct val="100000"/>
              </a:lnSpc>
              <a:spcBef>
                <a:spcPts val="360"/>
              </a:spcBef>
              <a:spcAft>
                <a:spcPts val="0"/>
              </a:spcAft>
              <a:buSzPts val="1400"/>
              <a:buNone/>
            </a:pPr>
            <a:br>
              <a:rPr lang="en-US" b="0"/>
            </a:br>
            <a:r>
              <a:rPr lang="en-US" sz="1200" b="0" i="1" u="none" strike="noStrike" cap="none">
                <a:solidFill>
                  <a:schemeClr val="dk1"/>
                </a:solidFill>
                <a:latin typeface="Arial"/>
                <a:ea typeface="Arial"/>
                <a:cs typeface="Arial"/>
                <a:sym typeface="Arial"/>
              </a:rPr>
              <a:t>(Assurance 11a &amp; c)</a:t>
            </a:r>
            <a:endParaRPr b="0"/>
          </a:p>
          <a:p>
            <a:pPr marL="457200" marR="0" lvl="0" indent="-228600" algn="l" rtl="0">
              <a:lnSpc>
                <a:spcPct val="100000"/>
              </a:lnSpc>
              <a:spcBef>
                <a:spcPts val="360"/>
              </a:spcBef>
              <a:spcAft>
                <a:spcPts val="0"/>
              </a:spcAft>
              <a:buSzPts val="1400"/>
              <a:buNone/>
            </a:pPr>
            <a:br>
              <a:rPr lang="en-US"/>
            </a:br>
            <a:endParaRPr/>
          </a:p>
        </p:txBody>
      </p:sp>
      <p:sp>
        <p:nvSpPr>
          <p:cNvPr id="193" name="Google Shape;193;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a:p>
        </p:txBody>
      </p:sp>
      <p:sp>
        <p:nvSpPr>
          <p:cNvPr id="199" name="Google Shape;199;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(Assurance 11c)</a:t>
            </a:r>
            <a:endParaRPr/>
          </a:p>
        </p:txBody>
      </p:sp>
      <p:sp>
        <p:nvSpPr>
          <p:cNvPr id="205" name="Google Shape;205;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a:endParaRPr/>
          </a:p>
        </p:txBody>
      </p:sp>
      <p:sp>
        <p:nvSpPr>
          <p:cNvPr id="24" name="Google Shape;24;p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352"/>
              </a:srgbClr>
            </a:outerShdw>
          </a:effectLst>
        </p:spPr>
      </p:sp>
      <p:sp>
        <p:nvSpPr>
          <p:cNvPr id="81" name="Google Shape;81;p11"/>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2" name="Google Shape;82;p1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8" name="Google Shape;88;p1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4" name="Google Shape;94;p13"/>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5" name="Google Shape;95;p1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3"/>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 name="Google Shape;99;p13"/>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03" name="Google Shape;103;p1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9" name="Google Shape;109;p15"/>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0" name="Google Shape;110;p15"/>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1" name="Google Shape;111;p15"/>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2" name="Google Shape;112;p15"/>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3" name="Google Shape;113;p15"/>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14" name="Google Shape;114;p15"/>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5" name="Google Shape;115;p15"/>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6" name="Google Shape;116;p1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2" name="Google Shape;122;p16"/>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3" name="Google Shape;123;p16"/>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4" name="Google Shape;124;p16"/>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5" name="Google Shape;125;p16"/>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6" name="Google Shape;126;p16"/>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7" name="Google Shape;127;p16"/>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8" name="Google Shape;128;p16"/>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9" name="Google Shape;129;p16"/>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30" name="Google Shape;130;p16"/>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1" name="Google Shape;131;p16"/>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2" name="Google Shape;132;p1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8" name="Google Shape;138;p1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4" name="Google Shape;144;p1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0" name="Google Shape;30;p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36" name="Google Shape;36;p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2" name="Google Shape;42;p5"/>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3" name="Google Shape;43;p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49" name="Google Shape;49;p6"/>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0" name="Google Shape;50;p6"/>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1" name="Google Shape;51;p6"/>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2" name="Google Shape;52;p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1000"/>
              </a:spcBef>
              <a:spcAft>
                <a:spcPts val="0"/>
              </a:spcAft>
              <a:buSzPts val="1600"/>
              <a:buChar char="►"/>
              <a:defRPr sz="2000"/>
            </a:lvl1pPr>
            <a:lvl2pPr marL="914400" lvl="1" indent="-320040" algn="l">
              <a:lnSpc>
                <a:spcPct val="100000"/>
              </a:lnSpc>
              <a:spcBef>
                <a:spcPts val="1000"/>
              </a:spcBef>
              <a:spcAft>
                <a:spcPts val="0"/>
              </a:spcAft>
              <a:buSzPts val="1440"/>
              <a:buChar char="►"/>
              <a:defRPr sz="1800"/>
            </a:lvl2pPr>
            <a:lvl3pPr marL="1371600" lvl="2" indent="-309880" algn="l">
              <a:lnSpc>
                <a:spcPct val="100000"/>
              </a:lnSpc>
              <a:spcBef>
                <a:spcPts val="1000"/>
              </a:spcBef>
              <a:spcAft>
                <a:spcPts val="0"/>
              </a:spcAft>
              <a:buSzPts val="1280"/>
              <a:buChar char="►"/>
              <a:defRPr sz="1600"/>
            </a:lvl3pPr>
            <a:lvl4pPr marL="1828800" lvl="3" indent="-299719" algn="l">
              <a:lnSpc>
                <a:spcPct val="100000"/>
              </a:lnSpc>
              <a:spcBef>
                <a:spcPts val="1000"/>
              </a:spcBef>
              <a:spcAft>
                <a:spcPts val="0"/>
              </a:spcAft>
              <a:buSzPts val="1120"/>
              <a:buChar char="►"/>
              <a:defRPr sz="1400"/>
            </a:lvl4pPr>
            <a:lvl5pPr marL="2286000" lvl="4" indent="-299720" algn="l">
              <a:lnSpc>
                <a:spcPct val="100000"/>
              </a:lnSpc>
              <a:spcBef>
                <a:spcPts val="1000"/>
              </a:spcBef>
              <a:spcAft>
                <a:spcPts val="0"/>
              </a:spcAft>
              <a:buSzPts val="1120"/>
              <a:buChar char="►"/>
              <a:defRPr sz="1400"/>
            </a:lvl5pPr>
            <a:lvl6pPr marL="2743200" lvl="5" indent="-299720" algn="l">
              <a:lnSpc>
                <a:spcPct val="100000"/>
              </a:lnSpc>
              <a:spcBef>
                <a:spcPts val="1000"/>
              </a:spcBef>
              <a:spcAft>
                <a:spcPts val="0"/>
              </a:spcAft>
              <a:buSzPts val="1120"/>
              <a:buChar char="►"/>
              <a:defRPr sz="1400"/>
            </a:lvl6pPr>
            <a:lvl7pPr marL="3200400" lvl="6" indent="-299720" algn="l">
              <a:lnSpc>
                <a:spcPct val="100000"/>
              </a:lnSpc>
              <a:spcBef>
                <a:spcPts val="1000"/>
              </a:spcBef>
              <a:spcAft>
                <a:spcPts val="0"/>
              </a:spcAft>
              <a:buSzPts val="1120"/>
              <a:buChar char="►"/>
              <a:defRPr sz="1400"/>
            </a:lvl7pPr>
            <a:lvl8pPr marL="3657600" lvl="7" indent="-299720" algn="l">
              <a:lnSpc>
                <a:spcPct val="100000"/>
              </a:lnSpc>
              <a:spcBef>
                <a:spcPts val="1000"/>
              </a:spcBef>
              <a:spcAft>
                <a:spcPts val="0"/>
              </a:spcAft>
              <a:buSzPts val="1120"/>
              <a:buChar char="►"/>
              <a:defRPr sz="1400"/>
            </a:lvl8pPr>
            <a:lvl9pPr marL="4114800" lvl="8" indent="-299720" algn="l">
              <a:lnSpc>
                <a:spcPct val="100000"/>
              </a:lnSpc>
              <a:spcBef>
                <a:spcPts val="1000"/>
              </a:spcBef>
              <a:spcAft>
                <a:spcPts val="0"/>
              </a:spcAft>
              <a:buSzPts val="1120"/>
              <a:buChar char="►"/>
              <a:defRPr sz="1400"/>
            </a:lvl9pPr>
          </a:lstStyle>
          <a:p>
            <a:endParaRPr/>
          </a:p>
        </p:txBody>
      </p:sp>
      <p:sp>
        <p:nvSpPr>
          <p:cNvPr id="67" name="Google Shape;67;p9"/>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8" name="Google Shape;68;p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74" name="Google Shape;74;p10"/>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75" name="Google Shape;75;p1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629943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689832" y="-457200"/>
            <a:ext cx="1600200" cy="1600200"/>
          </a:xfrm>
          <a:prstGeom prst="ellipse">
            <a:avLst/>
          </a:prstGeom>
          <a:gradFill>
            <a:gsLst>
              <a:gs pos="0">
                <a:srgbClr val="4CB9C3">
                  <a:alpha val="13333"/>
                </a:srgbClr>
              </a:gs>
              <a:gs pos="36000">
                <a:srgbClr val="4CB9C3">
                  <a:alpha val="6274"/>
                </a:srgbClr>
              </a:gs>
              <a:gs pos="73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299432" y="6096000"/>
            <a:ext cx="990600" cy="990600"/>
          </a:xfrm>
          <a:prstGeom prst="ellipse">
            <a:avLst/>
          </a:prstGeom>
          <a:gradFill>
            <a:gsLst>
              <a:gs pos="0">
                <a:srgbClr val="4CB9C3">
                  <a:alpha val="8235"/>
                </a:srgbClr>
              </a:gs>
              <a:gs pos="36000">
                <a:srgbClr val="4CB9C3">
                  <a:alpha val="4313"/>
                </a:srgbClr>
              </a:gs>
              <a:gs pos="66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153988" y="2667000"/>
            <a:ext cx="4191000" cy="4191000"/>
          </a:xfrm>
          <a:prstGeom prst="ellipse">
            <a:avLst/>
          </a:prstGeom>
          <a:gradFill>
            <a:gsLst>
              <a:gs pos="0">
                <a:srgbClr val="4CB9C3">
                  <a:alpha val="10588"/>
                </a:srgbClr>
              </a:gs>
              <a:gs pos="36000">
                <a:srgbClr val="4CB9C3">
                  <a:alpha val="9411"/>
                </a:srgbClr>
              </a:gs>
              <a:gs pos="75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839788" y="2895600"/>
            <a:ext cx="2362200" cy="2362200"/>
          </a:xfrm>
          <a:prstGeom prst="ellipse">
            <a:avLst/>
          </a:prstGeom>
          <a:gradFill>
            <a:gsLst>
              <a:gs pos="0">
                <a:srgbClr val="4CB9C3">
                  <a:alpha val="7450"/>
                </a:srgbClr>
              </a:gs>
              <a:gs pos="36000">
                <a:srgbClr val="4CB9C3">
                  <a:alpha val="7450"/>
                </a:srgbClr>
              </a:gs>
              <a:gs pos="72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7" name="Google Shape;17;p1"/>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p:nvPr/>
        </p:nvSpPr>
        <p:spPr>
          <a:xfrm>
            <a:off x="961901" y="3867293"/>
            <a:ext cx="6742800" cy="92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03DFF"/>
              </a:buClr>
              <a:buSzPts val="4400"/>
              <a:buFont typeface="Comic Sans MS"/>
              <a:buNone/>
            </a:pPr>
            <a:r>
              <a:rPr lang="en-US" sz="4400" b="0" i="0" u="none" strike="noStrike" cap="none" dirty="0">
                <a:solidFill>
                  <a:schemeClr val="dk1"/>
                </a:solidFill>
                <a:latin typeface="Comic Sans MS"/>
                <a:ea typeface="Comic Sans MS"/>
                <a:cs typeface="Comic Sans MS"/>
                <a:sym typeface="Comic Sans MS"/>
              </a:rPr>
              <a:t>Annual Parent Meeting</a:t>
            </a:r>
            <a:endParaRPr sz="4400" b="0" i="0" u="none" strike="noStrike" cap="none" dirty="0">
              <a:solidFill>
                <a:schemeClr val="dk1"/>
              </a:solidFill>
              <a:latin typeface="Comic Sans MS"/>
              <a:ea typeface="Comic Sans MS"/>
              <a:cs typeface="Comic Sans MS"/>
              <a:sym typeface="Comic Sans MS"/>
            </a:endParaRPr>
          </a:p>
        </p:txBody>
      </p:sp>
      <p:sp>
        <p:nvSpPr>
          <p:cNvPr id="153" name="Google Shape;153;p19"/>
          <p:cNvSpPr txBox="1"/>
          <p:nvPr/>
        </p:nvSpPr>
        <p:spPr>
          <a:xfrm>
            <a:off x="940130" y="4905114"/>
            <a:ext cx="6742760" cy="2209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	</a:t>
            </a:r>
            <a:r>
              <a:rPr lang="en-US" sz="3200" dirty="0">
                <a:solidFill>
                  <a:schemeClr val="tx1"/>
                </a:solidFill>
                <a:latin typeface="Comic Sans MS"/>
                <a:ea typeface="Comic Sans MS"/>
                <a:cs typeface="Comic Sans MS"/>
                <a:sym typeface="Comic Sans MS"/>
              </a:rPr>
              <a:t>Hawthorne Middle High School</a:t>
            </a:r>
            <a:endParaRPr lang="en-US" sz="1800" dirty="0">
              <a:solidFill>
                <a:schemeClr val="tx1"/>
              </a:solidFill>
              <a:latin typeface="Century Gothic"/>
              <a:ea typeface="Comic Sans MS"/>
              <a:cs typeface="Comic Sans MS"/>
              <a:sym typeface="Century Gothic"/>
            </a:endParaRPr>
          </a:p>
          <a:p>
            <a:pPr marL="0" marR="0" lvl="0" indent="0" algn="ctr" rtl="0">
              <a:lnSpc>
                <a:spcPct val="100000"/>
              </a:lnSpc>
              <a:spcBef>
                <a:spcPts val="0"/>
              </a:spcBef>
              <a:spcAft>
                <a:spcPts val="0"/>
              </a:spcAft>
              <a:buClr>
                <a:srgbClr val="FF0000"/>
              </a:buClr>
              <a:buSzPts val="3200"/>
              <a:buFont typeface="Comic Sans MS"/>
              <a:buNone/>
            </a:pPr>
            <a:r>
              <a:rPr lang="en-US" sz="2800" b="0" i="0" u="none" strike="noStrike" cap="none" dirty="0">
                <a:solidFill>
                  <a:schemeClr val="tx1"/>
                </a:solidFill>
                <a:latin typeface="Comic Sans MS" panose="030F0702030302020204" pitchFamily="66" charset="0"/>
                <a:ea typeface="Century Gothic"/>
                <a:cs typeface="Century Gothic"/>
                <a:sym typeface="Century Gothic"/>
              </a:rPr>
              <a:t>September     , 2024</a:t>
            </a:r>
            <a:endParaRPr sz="2800" b="0" i="0" u="none" strike="noStrike" cap="none" dirty="0">
              <a:solidFill>
                <a:schemeClr val="tx1"/>
              </a:solidFill>
              <a:latin typeface="Comic Sans MS" panose="030F0702030302020204" pitchFamily="66" charset="0"/>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dirty="0">
                <a:solidFill>
                  <a:schemeClr val="tx1"/>
                </a:solidFill>
                <a:latin typeface="Comic Sans MS"/>
                <a:ea typeface="Century Gothic"/>
                <a:cs typeface="Century Gothic"/>
                <a:sym typeface="Comic Sans MS"/>
              </a:rPr>
              <a:t>Mr. John Green, Principal</a:t>
            </a:r>
            <a:endParaRPr sz="1800" b="0" i="0" u="none" strike="noStrike" cap="none" dirty="0">
              <a:solidFill>
                <a:schemeClr val="tx1"/>
              </a:solidFill>
              <a:latin typeface="Century Gothic"/>
              <a:ea typeface="Century Gothic"/>
              <a:cs typeface="Century Gothic"/>
              <a:sym typeface="Century Gothic"/>
            </a:endParaRPr>
          </a:p>
        </p:txBody>
      </p:sp>
      <p:sp>
        <p:nvSpPr>
          <p:cNvPr id="154" name="Google Shape;154;p19" descr="https://lh6.googleusercontent.com/IX_RJUYKchwNpHT5MtnCdQ6Fp6g5NtRbzS7iazVXOo3ormJ1ha1kY8h-KuVFABX7i_E80Z09uNXHoN7GaX99gDsDMmmgzKqtPsV3dI-Vd5rHhDBBPz8x1LFQqX2xqplkLrECUHM=s0"/>
          <p:cNvSpPr/>
          <p:nvPr/>
        </p:nvSpPr>
        <p:spPr>
          <a:xfrm>
            <a:off x="4419600" y="3276600"/>
            <a:ext cx="1010392" cy="10103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55" name="Google Shape;155;p19"/>
          <p:cNvPicPr preferRelativeResize="0"/>
          <p:nvPr/>
        </p:nvPicPr>
        <p:blipFill rotWithShape="1">
          <a:blip r:embed="rId3">
            <a:alphaModFix/>
          </a:blip>
          <a:srcRect/>
          <a:stretch/>
        </p:blipFill>
        <p:spPr>
          <a:xfrm>
            <a:off x="961901" y="0"/>
            <a:ext cx="6742760" cy="3755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215" name="Google Shape;215;p28"/>
          <p:cNvSpPr txBox="1"/>
          <p:nvPr/>
        </p:nvSpPr>
        <p:spPr>
          <a:xfrm>
            <a:off x="457200" y="1447800"/>
            <a:ext cx="8305800" cy="52578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rebuchet MS"/>
              <a:buNone/>
            </a:pPr>
            <a:r>
              <a:rPr lang="en-US" sz="3300" dirty="0">
                <a:solidFill>
                  <a:schemeClr val="dk1"/>
                </a:solidFill>
                <a:latin typeface="Trebuchet MS"/>
                <a:ea typeface="Trebuchet MS"/>
                <a:cs typeface="Trebuchet MS"/>
                <a:sym typeface="Trebuchet MS"/>
              </a:rPr>
              <a:t>T</a:t>
            </a:r>
            <a:r>
              <a:rPr lang="en-US" sz="3300" dirty="0">
                <a:solidFill>
                  <a:schemeClr val="dk1"/>
                </a:solidFill>
                <a:latin typeface="Calibri"/>
                <a:ea typeface="Calibri"/>
                <a:cs typeface="Calibri"/>
                <a:sym typeface="Calibri"/>
              </a:rPr>
              <a:t>he B.E.S.T. Standards form the framework for student knowledge in:</a:t>
            </a:r>
            <a:endParaRPr sz="3300" dirty="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dirty="0">
                <a:solidFill>
                  <a:schemeClr val="dk1"/>
                </a:solidFill>
                <a:latin typeface="Calibri"/>
                <a:ea typeface="Calibri"/>
                <a:cs typeface="Calibri"/>
                <a:sym typeface="Calibri"/>
              </a:rPr>
              <a:t>English Language Arts (ELA)</a:t>
            </a:r>
            <a:endParaRPr sz="2900" dirty="0">
              <a:solidFill>
                <a:schemeClr val="dk1"/>
              </a:solidFill>
              <a:latin typeface="Calibri"/>
              <a:ea typeface="Calibri"/>
              <a:cs typeface="Calibri"/>
              <a:sym typeface="Calibri"/>
            </a:endParaRPr>
          </a:p>
          <a:p>
            <a:pPr marL="644842" lvl="1" indent="-349250" algn="l" rtl="0">
              <a:spcBef>
                <a:spcPts val="480"/>
              </a:spcBef>
              <a:spcAft>
                <a:spcPts val="0"/>
              </a:spcAft>
              <a:buClr>
                <a:srgbClr val="454545"/>
              </a:buClr>
              <a:buSzPts val="2500"/>
              <a:buFont typeface="Noto Sans Symbols"/>
              <a:buChar char="❖"/>
            </a:pPr>
            <a:r>
              <a:rPr lang="en-US" sz="2900" dirty="0">
                <a:solidFill>
                  <a:schemeClr val="dk1"/>
                </a:solidFill>
                <a:latin typeface="Calibri"/>
                <a:ea typeface="Calibri"/>
                <a:cs typeface="Calibri"/>
                <a:sym typeface="Calibri"/>
              </a:rPr>
              <a:t>Reading/Writing/Language/Speaking &amp; Listening</a:t>
            </a:r>
            <a:endParaRPr sz="2900" dirty="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dirty="0">
                <a:solidFill>
                  <a:schemeClr val="dk1"/>
                </a:solidFill>
                <a:latin typeface="Calibri"/>
                <a:ea typeface="Calibri"/>
                <a:cs typeface="Calibri"/>
                <a:sym typeface="Calibri"/>
              </a:rPr>
              <a:t>Mathematics</a:t>
            </a:r>
            <a:endParaRPr sz="2900" dirty="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dirty="0">
                <a:solidFill>
                  <a:schemeClr val="dk1"/>
                </a:solidFill>
                <a:latin typeface="Calibri"/>
                <a:ea typeface="Calibri"/>
                <a:cs typeface="Calibri"/>
                <a:sym typeface="Calibri"/>
              </a:rPr>
              <a:t>Literacy in Social Studies</a:t>
            </a:r>
            <a:endParaRPr sz="2900" dirty="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dirty="0">
                <a:solidFill>
                  <a:schemeClr val="dk1"/>
                </a:solidFill>
                <a:latin typeface="Calibri"/>
                <a:ea typeface="Calibri"/>
                <a:cs typeface="Calibri"/>
                <a:sym typeface="Calibri"/>
              </a:rPr>
              <a:t>Science</a:t>
            </a:r>
            <a:endParaRPr sz="2900" dirty="0">
              <a:solidFill>
                <a:schemeClr val="dk1"/>
              </a:solidFill>
              <a:latin typeface="Calibri"/>
              <a:ea typeface="Calibri"/>
              <a:cs typeface="Calibri"/>
              <a:sym typeface="Calibri"/>
            </a:endParaRPr>
          </a:p>
          <a:p>
            <a:pPr marL="0" lvl="0" indent="0" algn="l" rtl="0">
              <a:spcBef>
                <a:spcPts val="480"/>
              </a:spcBef>
              <a:spcAft>
                <a:spcPts val="0"/>
              </a:spcAft>
              <a:buClr>
                <a:srgbClr val="00B050"/>
              </a:buClr>
              <a:buSzPts val="1800"/>
              <a:buFont typeface="Century Gothic"/>
              <a:buNone/>
            </a:pPr>
            <a:r>
              <a:rPr lang="en-US" sz="1900" u="sng" dirty="0">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900" dirty="0">
              <a:solidFill>
                <a:srgbClr val="0000FF"/>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1800"/>
              <a:buFont typeface="Arial"/>
              <a:buNone/>
            </a:pPr>
            <a:endParaRPr sz="3300" dirty="0">
              <a:solidFill>
                <a:schemeClr val="dk1"/>
              </a:solidFill>
              <a:latin typeface="Trebuchet MS"/>
              <a:ea typeface="Trebuchet MS"/>
              <a:cs typeface="Trebuchet MS"/>
              <a:sym typeface="Trebuchet MS"/>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pic>
        <p:nvPicPr>
          <p:cNvPr id="216" name="Google Shape;216;p28" descr="MCj04123980000[1]"/>
          <p:cNvPicPr preferRelativeResize="0"/>
          <p:nvPr/>
        </p:nvPicPr>
        <p:blipFill rotWithShape="1">
          <a:blip r:embed="rId4">
            <a:alphaModFix/>
          </a:blip>
          <a:srcRect/>
          <a:stretch/>
        </p:blipFill>
        <p:spPr>
          <a:xfrm>
            <a:off x="6564313" y="4687957"/>
            <a:ext cx="2122487" cy="1868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214349" y="258200"/>
            <a:ext cx="8715300" cy="60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200"/>
              <a:buFont typeface="Calibri"/>
              <a:buNone/>
            </a:pPr>
            <a:r>
              <a:rPr lang="en-US" sz="2800" b="1">
                <a:solidFill>
                  <a:schemeClr val="dk1"/>
                </a:solidFill>
                <a:latin typeface="Calibri"/>
                <a:ea typeface="Calibri"/>
                <a:cs typeface="Calibri"/>
                <a:sym typeface="Calibri"/>
              </a:rPr>
              <a:t>Florida Assessment of Student Thinking (F.A.S.T.)</a:t>
            </a:r>
            <a:endParaRPr sz="2800">
              <a:solidFill>
                <a:schemeClr val="dk1"/>
              </a:solidFill>
              <a:latin typeface="Calibri"/>
              <a:ea typeface="Calibri"/>
              <a:cs typeface="Calibri"/>
              <a:sym typeface="Calibri"/>
            </a:endParaRPr>
          </a:p>
        </p:txBody>
      </p:sp>
      <p:sp>
        <p:nvSpPr>
          <p:cNvPr id="222" name="Google Shape;222;p29"/>
          <p:cNvSpPr txBox="1"/>
          <p:nvPr/>
        </p:nvSpPr>
        <p:spPr>
          <a:xfrm>
            <a:off x="214301" y="1107105"/>
            <a:ext cx="8715300" cy="5520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Trebuchet MS"/>
                <a:ea typeface="Trebuchet MS"/>
                <a:cs typeface="Trebuchet MS"/>
                <a:sym typeface="Trebuchet MS"/>
              </a:rPr>
              <a:t>    </a:t>
            </a:r>
            <a:r>
              <a:rPr lang="en-US" sz="2400" b="0" i="0" u="none" strike="noStrike" cap="none" dirty="0">
                <a:solidFill>
                  <a:schemeClr val="dk1"/>
                </a:solidFill>
                <a:latin typeface="Trebuchet MS"/>
                <a:ea typeface="Trebuchet MS"/>
                <a:cs typeface="Trebuchet MS"/>
                <a:sym typeface="Trebuchet MS"/>
              </a:rPr>
              <a:t>Students are tested on:</a:t>
            </a:r>
            <a:endParaRPr sz="2400" b="0" i="0" u="none" strike="noStrike" cap="none" dirty="0">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dirty="0">
                <a:solidFill>
                  <a:schemeClr val="dk1"/>
                </a:solidFill>
                <a:latin typeface="Trebuchet MS"/>
                <a:ea typeface="Trebuchet MS"/>
                <a:cs typeface="Trebuchet MS"/>
                <a:sym typeface="Trebuchet MS"/>
              </a:rPr>
              <a:t>F.A.S.T. English Language Arts: 6-10</a:t>
            </a:r>
            <a:endParaRPr sz="2000" b="0" i="0" u="none" strike="noStrike" cap="none" dirty="0">
              <a:solidFill>
                <a:schemeClr val="dk1"/>
              </a:solidFill>
              <a:latin typeface="Trebuchet MS"/>
              <a:ea typeface="Trebuchet MS"/>
              <a:cs typeface="Trebuchet MS"/>
              <a:sym typeface="Trebuchet MS"/>
            </a:endParaRPr>
          </a:p>
          <a:p>
            <a:pPr marL="544068" marR="0" lvl="4" indent="-342900" algn="l" rtl="0">
              <a:lnSpc>
                <a:spcPct val="100000"/>
              </a:lnSpc>
              <a:spcBef>
                <a:spcPts val="560"/>
              </a:spcBef>
              <a:spcAft>
                <a:spcPts val="0"/>
              </a:spcAft>
              <a:buClr>
                <a:schemeClr val="dk1"/>
              </a:buClr>
              <a:buSzPts val="2800"/>
              <a:buFont typeface="Noto Sans Symbols"/>
              <a:buChar char="❖"/>
            </a:pPr>
            <a:r>
              <a:rPr lang="en-US" sz="2000" b="0" i="0" u="none" strike="noStrike" cap="none" dirty="0">
                <a:solidFill>
                  <a:schemeClr val="dk1"/>
                </a:solidFill>
                <a:latin typeface="Trebuchet MS"/>
                <a:ea typeface="Trebuchet MS"/>
                <a:cs typeface="Trebuchet MS"/>
                <a:sym typeface="Trebuchet MS"/>
              </a:rPr>
              <a:t>  F.A.S.T. Mathematics Grade 6-8</a:t>
            </a:r>
            <a:endParaRPr sz="2000" b="0" i="0" u="none" strike="noStrike" cap="none" dirty="0">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dirty="0">
                <a:solidFill>
                  <a:schemeClr val="dk1"/>
                </a:solidFill>
                <a:latin typeface="Trebuchet MS"/>
                <a:ea typeface="Trebuchet MS"/>
                <a:cs typeface="Trebuchet MS"/>
                <a:sym typeface="Trebuchet MS"/>
              </a:rPr>
              <a:t>SSA Science: Grade 8</a:t>
            </a:r>
            <a:endParaRPr sz="2000" b="0" i="0" u="none" strike="noStrike" cap="none" dirty="0">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03042B"/>
              </a:buClr>
              <a:buSzPts val="2800"/>
              <a:buFont typeface="Calibri"/>
              <a:buNone/>
            </a:pPr>
            <a:endParaRPr sz="2000" b="0" i="0" u="none" strike="noStrike" cap="none" dirty="0">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3F3F3F"/>
              </a:buClr>
              <a:buSzPts val="2800"/>
              <a:buFont typeface="Calibri"/>
              <a:buNone/>
            </a:pPr>
            <a:r>
              <a:rPr lang="en-US" sz="2400" b="0" i="0" u="none" strike="noStrike" cap="none" dirty="0">
                <a:solidFill>
                  <a:schemeClr val="dk1"/>
                </a:solidFill>
                <a:latin typeface="Trebuchet MS"/>
                <a:ea typeface="Trebuchet MS"/>
                <a:cs typeface="Trebuchet MS"/>
                <a:sym typeface="Trebuchet MS"/>
              </a:rPr>
              <a:t> </a:t>
            </a:r>
            <a:r>
              <a:rPr lang="en-US" sz="2100" b="0" i="0" u="none" strike="noStrike" cap="none" dirty="0">
                <a:solidFill>
                  <a:schemeClr val="dk1"/>
                </a:solidFill>
                <a:latin typeface="Trebuchet MS"/>
                <a:ea typeface="Trebuchet MS"/>
                <a:cs typeface="Trebuchet MS"/>
                <a:sym typeface="Trebuchet MS"/>
              </a:rPr>
              <a:t>Secondary students take the following End-of Course Assessments:</a:t>
            </a:r>
            <a:endParaRPr sz="1400" b="0" i="0" u="none" strike="noStrike" cap="none" dirty="0">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dirty="0">
                <a:solidFill>
                  <a:schemeClr val="dk1"/>
                </a:solidFill>
                <a:latin typeface="Trebuchet MS"/>
                <a:ea typeface="Trebuchet MS"/>
                <a:cs typeface="Trebuchet MS"/>
                <a:sym typeface="Trebuchet MS"/>
              </a:rPr>
              <a:t> Civics</a:t>
            </a:r>
            <a:endParaRPr sz="1400" b="0" i="0" u="none" strike="noStrike" cap="none" dirty="0">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dirty="0">
                <a:solidFill>
                  <a:schemeClr val="dk1"/>
                </a:solidFill>
                <a:latin typeface="Trebuchet MS"/>
                <a:ea typeface="Trebuchet MS"/>
                <a:cs typeface="Trebuchet MS"/>
                <a:sym typeface="Trebuchet MS"/>
              </a:rPr>
              <a:t> US History</a:t>
            </a:r>
            <a:endParaRPr sz="1400" b="0" i="0" u="none" strike="noStrike" cap="none" dirty="0">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dirty="0">
                <a:solidFill>
                  <a:schemeClr val="dk1"/>
                </a:solidFill>
                <a:latin typeface="Trebuchet MS"/>
                <a:ea typeface="Trebuchet MS"/>
                <a:cs typeface="Trebuchet MS"/>
                <a:sym typeface="Trebuchet MS"/>
              </a:rPr>
              <a:t> Biology</a:t>
            </a:r>
            <a:endParaRPr sz="1400" b="0" i="0" u="none" strike="noStrike" cap="none" dirty="0">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dirty="0">
                <a:solidFill>
                  <a:schemeClr val="dk1"/>
                </a:solidFill>
                <a:latin typeface="Trebuchet MS"/>
                <a:ea typeface="Trebuchet MS"/>
                <a:cs typeface="Trebuchet MS"/>
                <a:sym typeface="Trebuchet MS"/>
              </a:rPr>
              <a:t> Algebra I</a:t>
            </a:r>
            <a:endParaRPr sz="1400" b="0" i="0" u="none" strike="noStrike" cap="none" dirty="0">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dirty="0">
                <a:solidFill>
                  <a:schemeClr val="dk1"/>
                </a:solidFill>
                <a:latin typeface="Trebuchet MS"/>
                <a:ea typeface="Trebuchet MS"/>
                <a:cs typeface="Trebuchet MS"/>
                <a:sym typeface="Trebuchet MS"/>
              </a:rPr>
              <a:t> Geometry</a:t>
            </a:r>
            <a:endParaRPr sz="2000" b="0" i="0" u="none" strike="noStrike" cap="none" dirty="0">
              <a:solidFill>
                <a:schemeClr val="dk1"/>
              </a:solidFill>
              <a:latin typeface="Trebuchet MS"/>
              <a:ea typeface="Trebuchet MS"/>
              <a:cs typeface="Trebuchet MS"/>
              <a:sym typeface="Trebuchet MS"/>
            </a:endParaRPr>
          </a:p>
          <a:p>
            <a:pPr marL="0" marR="0" lvl="0" indent="0" algn="ctr" rtl="0">
              <a:lnSpc>
                <a:spcPct val="90000"/>
              </a:lnSpc>
              <a:spcBef>
                <a:spcPts val="440"/>
              </a:spcBef>
              <a:spcAft>
                <a:spcPts val="0"/>
              </a:spcAft>
              <a:buClr>
                <a:srgbClr val="000000"/>
              </a:buClr>
              <a:buSzPts val="2200"/>
              <a:buFont typeface="Arial"/>
              <a:buNone/>
            </a:pPr>
            <a:r>
              <a:rPr lang="en-US" sz="2200" b="0" i="1" u="none" strike="noStrike" cap="none" dirty="0">
                <a:solidFill>
                  <a:srgbClr val="000000"/>
                </a:solidFill>
                <a:latin typeface="Arial"/>
                <a:ea typeface="Arial"/>
                <a:cs typeface="Arial"/>
                <a:sym typeface="Arial"/>
              </a:rPr>
              <a:t> </a:t>
            </a:r>
            <a:endParaRPr sz="2200" b="0" i="1"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457199" y="228600"/>
            <a:ext cx="8715375" cy="130202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6-8</a:t>
            </a:r>
            <a:endParaRPr sz="3200">
              <a:latin typeface="Calibri"/>
              <a:ea typeface="Calibri"/>
              <a:cs typeface="Calibri"/>
              <a:sym typeface="Calibri"/>
            </a:endParaRPr>
          </a:p>
        </p:txBody>
      </p:sp>
      <p:sp>
        <p:nvSpPr>
          <p:cNvPr id="228" name="Google Shape;228;p30"/>
          <p:cNvSpPr txBox="1"/>
          <p:nvPr/>
        </p:nvSpPr>
        <p:spPr>
          <a:xfrm>
            <a:off x="237239" y="2067338"/>
            <a:ext cx="8715375" cy="4409661"/>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a:t>
            </a:r>
            <a:endParaRPr sz="2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2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chemeClr val="dk1"/>
                </a:solidFill>
                <a:latin typeface="Trebuchet MS"/>
                <a:ea typeface="Trebuchet MS"/>
                <a:cs typeface="Trebuchet MS"/>
                <a:sym typeface="Trebuchet MS"/>
              </a:rPr>
              <a:t>The 202</a:t>
            </a:r>
            <a:r>
              <a:rPr lang="en-US" sz="2200">
                <a:solidFill>
                  <a:schemeClr val="dk1"/>
                </a:solidFill>
                <a:latin typeface="Trebuchet MS"/>
                <a:ea typeface="Trebuchet MS"/>
                <a:cs typeface="Trebuchet MS"/>
                <a:sym typeface="Trebuchet MS"/>
              </a:rPr>
              <a:t>3</a:t>
            </a:r>
            <a:r>
              <a:rPr lang="en-US" sz="2200" b="0" i="0" u="none" strike="noStrike" cap="none">
                <a:solidFill>
                  <a:schemeClr val="dk1"/>
                </a:solidFill>
                <a:latin typeface="Trebuchet MS"/>
                <a:ea typeface="Trebuchet MS"/>
                <a:cs typeface="Trebuchet MS"/>
                <a:sym typeface="Trebuchet MS"/>
              </a:rPr>
              <a:t>-202</a:t>
            </a:r>
            <a:r>
              <a:rPr lang="en-US" sz="2200">
                <a:solidFill>
                  <a:schemeClr val="dk1"/>
                </a:solidFill>
                <a:latin typeface="Trebuchet MS"/>
                <a:ea typeface="Trebuchet MS"/>
                <a:cs typeface="Trebuchet MS"/>
                <a:sym typeface="Trebuchet MS"/>
              </a:rPr>
              <a:t>4</a:t>
            </a:r>
            <a:r>
              <a:rPr lang="en-US" sz="2200" b="0" i="0" u="none" strike="noStrike" cap="none">
                <a:solidFill>
                  <a:schemeClr val="dk1"/>
                </a:solidFill>
                <a:latin typeface="Trebuchet MS"/>
                <a:ea typeface="Trebuchet MS"/>
                <a:cs typeface="Trebuchet MS"/>
                <a:sym typeface="Trebuchet MS"/>
              </a:rPr>
              <a:t> formal assessments planned are as follows:</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440"/>
              </a:spcBef>
              <a:spcAft>
                <a:spcPts val="0"/>
              </a:spcAft>
              <a:buClr>
                <a:srgbClr val="000000"/>
              </a:buClr>
              <a:buSzPts val="2200"/>
              <a:buFont typeface="Arial"/>
              <a:buNone/>
            </a:pPr>
            <a:r>
              <a:rPr lang="en-US" sz="2400" b="1" i="0" u="none" strike="noStrike" cap="none">
                <a:solidFill>
                  <a:schemeClr val="dk1"/>
                </a:solidFill>
                <a:latin typeface="Trebuchet MS"/>
                <a:ea typeface="Trebuchet MS"/>
                <a:cs typeface="Trebuchet MS"/>
                <a:sym typeface="Trebuchet MS"/>
              </a:rPr>
              <a:t>F.A.S.T. </a:t>
            </a:r>
            <a:r>
              <a:rPr lang="en-US" sz="2600" b="0" i="0" u="none" strike="noStrike" cap="none">
                <a:solidFill>
                  <a:schemeClr val="dk1"/>
                </a:solidFill>
                <a:latin typeface="Trebuchet MS"/>
                <a:ea typeface="Trebuchet MS"/>
                <a:cs typeface="Trebuchet MS"/>
                <a:sym typeface="Trebuchet MS"/>
              </a:rPr>
              <a:t>three times per year</a:t>
            </a:r>
            <a:endParaRPr sz="1600" b="0" i="0" u="none" strike="noStrike" cap="none">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a:solidFill>
                  <a:schemeClr val="dk1"/>
                </a:solidFill>
                <a:latin typeface="Trebuchet MS"/>
                <a:ea typeface="Trebuchet MS"/>
                <a:cs typeface="Trebuchet MS"/>
                <a:sym typeface="Trebuchet MS"/>
              </a:rPr>
              <a:t>English Language Arts</a:t>
            </a:r>
            <a:endParaRPr sz="1600" b="0" i="0" u="none" strike="noStrike" cap="none">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a:solidFill>
                  <a:schemeClr val="dk1"/>
                </a:solidFill>
                <a:latin typeface="Trebuchet MS"/>
                <a:ea typeface="Trebuchet MS"/>
                <a:cs typeface="Trebuchet MS"/>
                <a:sym typeface="Trebuchet MS"/>
              </a:rPr>
              <a:t>Math – Middle Grades</a:t>
            </a:r>
            <a:endParaRPr sz="2200" b="0" i="0" u="none" strike="noStrike" cap="none">
              <a:solidFill>
                <a:schemeClr val="dk1"/>
              </a:solidFill>
              <a:latin typeface="Trebuchet MS"/>
              <a:ea typeface="Trebuchet MS"/>
              <a:cs typeface="Trebuchet MS"/>
              <a:sym typeface="Trebuchet MS"/>
            </a:endParaRPr>
          </a:p>
          <a:p>
            <a:pPr marL="914400" marR="0" lvl="0" indent="0" algn="l" rtl="0">
              <a:lnSpc>
                <a:spcPct val="100000"/>
              </a:lnSpc>
              <a:spcBef>
                <a:spcPts val="560"/>
              </a:spcBef>
              <a:spcAft>
                <a:spcPts val="0"/>
              </a:spcAft>
              <a:buNone/>
            </a:pPr>
            <a:endParaRPr sz="2200">
              <a:solidFill>
                <a:schemeClr val="dk1"/>
              </a:solidFill>
              <a:latin typeface="Trebuchet MS"/>
              <a:ea typeface="Trebuchet MS"/>
              <a:cs typeface="Trebuchet MS"/>
              <a:sym typeface="Trebuchet MS"/>
            </a:endParaRPr>
          </a:p>
          <a:p>
            <a:pPr marL="201168" marR="0" lvl="0" indent="0" algn="l" rtl="0">
              <a:lnSpc>
                <a:spcPct val="100000"/>
              </a:lnSpc>
              <a:spcBef>
                <a:spcPts val="560"/>
              </a:spcBef>
              <a:spcAft>
                <a:spcPts val="0"/>
              </a:spcAft>
              <a:buNone/>
            </a:pPr>
            <a:r>
              <a:rPr lang="en-US" sz="2200">
                <a:solidFill>
                  <a:schemeClr val="dk1"/>
                </a:solidFill>
                <a:latin typeface="Trebuchet MS"/>
                <a:ea typeface="Trebuchet MS"/>
                <a:cs typeface="Trebuchet MS"/>
                <a:sym typeface="Trebuchet MS"/>
              </a:rPr>
              <a:t>    </a:t>
            </a:r>
            <a:r>
              <a:rPr lang="en-US" sz="2200" b="0" i="0" u="none" strike="noStrike" cap="none">
                <a:solidFill>
                  <a:schemeClr val="dk1"/>
                </a:solidFill>
                <a:latin typeface="Trebuchet MS"/>
                <a:ea typeface="Trebuchet MS"/>
                <a:cs typeface="Trebuchet MS"/>
                <a:sym typeface="Trebuchet MS"/>
              </a:rPr>
              <a:t>Science - AIMS </a:t>
            </a:r>
            <a:endParaRPr sz="22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p:txBody>
      </p:sp>
      <p:sp>
        <p:nvSpPr>
          <p:cNvPr id="229" name="Google Shape;229;p30"/>
          <p:cNvSpPr txBox="1"/>
          <p:nvPr/>
        </p:nvSpPr>
        <p:spPr>
          <a:xfrm>
            <a:off x="4057979" y="4676310"/>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457199" y="228600"/>
            <a:ext cx="8715300" cy="130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9-12</a:t>
            </a:r>
            <a:endParaRPr sz="3200">
              <a:latin typeface="Calibri"/>
              <a:ea typeface="Calibri"/>
              <a:cs typeface="Calibri"/>
              <a:sym typeface="Calibri"/>
            </a:endParaRPr>
          </a:p>
        </p:txBody>
      </p:sp>
      <p:sp>
        <p:nvSpPr>
          <p:cNvPr id="235" name="Google Shape;235;p31"/>
          <p:cNvSpPr txBox="1"/>
          <p:nvPr/>
        </p:nvSpPr>
        <p:spPr>
          <a:xfrm>
            <a:off x="237239" y="2067338"/>
            <a:ext cx="8715300" cy="44097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The 20</a:t>
            </a:r>
            <a:r>
              <a:rPr lang="en-US" sz="2400" dirty="0">
                <a:solidFill>
                  <a:schemeClr val="dk1"/>
                </a:solidFill>
                <a:latin typeface="Trebuchet MS"/>
                <a:ea typeface="Trebuchet MS"/>
                <a:cs typeface="Trebuchet MS"/>
                <a:sym typeface="Trebuchet MS"/>
              </a:rPr>
              <a:t>23</a:t>
            </a:r>
            <a:r>
              <a:rPr lang="en-US" sz="2400" b="0" i="0" u="none" strike="noStrike" cap="none" dirty="0">
                <a:solidFill>
                  <a:schemeClr val="dk1"/>
                </a:solidFill>
                <a:latin typeface="Trebuchet MS"/>
                <a:ea typeface="Trebuchet MS"/>
                <a:cs typeface="Trebuchet MS"/>
                <a:sym typeface="Trebuchet MS"/>
              </a:rPr>
              <a:t>-202</a:t>
            </a:r>
            <a:r>
              <a:rPr lang="en-US" sz="2400" dirty="0">
                <a:solidFill>
                  <a:schemeClr val="dk1"/>
                </a:solidFill>
                <a:latin typeface="Trebuchet MS"/>
                <a:ea typeface="Trebuchet MS"/>
                <a:cs typeface="Trebuchet MS"/>
                <a:sym typeface="Trebuchet MS"/>
              </a:rPr>
              <a:t>4</a:t>
            </a:r>
            <a:r>
              <a:rPr lang="en-US" sz="2400" b="0" i="0" u="none" strike="noStrike" cap="none" dirty="0">
                <a:solidFill>
                  <a:schemeClr val="dk1"/>
                </a:solidFill>
                <a:latin typeface="Trebuchet MS"/>
                <a:ea typeface="Trebuchet MS"/>
                <a:cs typeface="Trebuchet MS"/>
                <a:sym typeface="Trebuchet MS"/>
              </a:rPr>
              <a:t> formal assessments planned are as follows:</a:t>
            </a:r>
            <a:endParaRPr sz="1800" b="0" i="0" u="none" strike="noStrike" cap="none" dirty="0">
              <a:solidFill>
                <a:srgbClr val="000000"/>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400" b="0" i="0" u="none" strike="noStrike" cap="none" dirty="0">
                <a:solidFill>
                  <a:schemeClr val="dk1"/>
                </a:solidFill>
                <a:latin typeface="Trebuchet MS"/>
                <a:ea typeface="Trebuchet MS"/>
                <a:cs typeface="Trebuchet MS"/>
                <a:sym typeface="Trebuchet MS"/>
              </a:rPr>
              <a:t>English Language Arts</a:t>
            </a:r>
            <a:endParaRPr sz="2400" b="0" i="0" u="none" strike="noStrike" cap="none" dirty="0">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Noto Sans Symbols"/>
              <a:buChar char="❖"/>
            </a:pPr>
            <a:r>
              <a:rPr lang="en-US" sz="2400" b="0" i="0" u="none" strike="noStrike" cap="none" dirty="0">
                <a:solidFill>
                  <a:schemeClr val="dk1"/>
                </a:solidFill>
                <a:latin typeface="Trebuchet MS"/>
                <a:ea typeface="Trebuchet MS"/>
                <a:cs typeface="Trebuchet MS"/>
                <a:sym typeface="Trebuchet MS"/>
              </a:rPr>
              <a:t>Math- IXL and Curriculum Assessments</a:t>
            </a:r>
            <a:endParaRPr sz="2400" b="0" i="0" u="none" strike="noStrike" cap="none" dirty="0">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Trebuchet MS"/>
              <a:buChar char="❖"/>
            </a:pPr>
            <a:r>
              <a:rPr lang="en-US" sz="2400" b="0" i="0" u="none" strike="noStrike" cap="none" dirty="0">
                <a:solidFill>
                  <a:schemeClr val="dk1"/>
                </a:solidFill>
                <a:latin typeface="Trebuchet MS"/>
                <a:ea typeface="Trebuchet MS"/>
                <a:cs typeface="Trebuchet MS"/>
                <a:sym typeface="Trebuchet MS"/>
              </a:rPr>
              <a:t>Science - IXL and Curriculum Assessments</a:t>
            </a:r>
            <a:endParaRPr sz="2400" b="0" i="0" u="none" strike="noStrike" cap="none" dirty="0">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dirty="0">
              <a:solidFill>
                <a:schemeClr val="dk1"/>
              </a:solidFill>
              <a:latin typeface="Arial"/>
              <a:ea typeface="Arial"/>
              <a:cs typeface="Arial"/>
              <a:sym typeface="Arial"/>
            </a:endParaRPr>
          </a:p>
        </p:txBody>
      </p:sp>
      <p:sp>
        <p:nvSpPr>
          <p:cNvPr id="236" name="Google Shape;236;p31"/>
          <p:cNvSpPr txBox="1"/>
          <p:nvPr/>
        </p:nvSpPr>
        <p:spPr>
          <a:xfrm>
            <a:off x="5952579" y="5751885"/>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2667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dirty="0">
                <a:solidFill>
                  <a:schemeClr val="dk1"/>
                </a:solidFill>
                <a:latin typeface="Calibri"/>
                <a:ea typeface="Calibri"/>
                <a:cs typeface="Calibri"/>
                <a:sym typeface="Calibri"/>
              </a:rPr>
              <a:t>Working Together! </a:t>
            </a:r>
            <a:endParaRPr sz="4800" b="1" dirty="0">
              <a:solidFill>
                <a:schemeClr val="dk1"/>
              </a:solidFill>
              <a:latin typeface="Calibri"/>
              <a:ea typeface="Calibri"/>
              <a:cs typeface="Calibri"/>
              <a:sym typeface="Calibri"/>
            </a:endParaRPr>
          </a:p>
        </p:txBody>
      </p:sp>
      <p:sp>
        <p:nvSpPr>
          <p:cNvPr id="243" name="Google Shape;243;p32"/>
          <p:cNvSpPr txBox="1"/>
          <p:nvPr/>
        </p:nvSpPr>
        <p:spPr>
          <a:xfrm>
            <a:off x="266700" y="1266092"/>
            <a:ext cx="8610600" cy="5363308"/>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74650" algn="l" rtl="0">
              <a:spcBef>
                <a:spcPts val="400"/>
              </a:spcBef>
              <a:spcAft>
                <a:spcPts val="0"/>
              </a:spcAft>
              <a:buClr>
                <a:schemeClr val="dk1"/>
              </a:buClr>
              <a:buSzPts val="2300"/>
              <a:buFont typeface="Calibri"/>
              <a:buChar char="❖"/>
            </a:pPr>
            <a:r>
              <a:rPr lang="en-US" sz="2300" dirty="0">
                <a:solidFill>
                  <a:schemeClr val="dk1"/>
                </a:solidFill>
                <a:latin typeface="Calibri"/>
                <a:ea typeface="Calibri"/>
                <a:cs typeface="Calibri"/>
                <a:sym typeface="Calibri"/>
              </a:rPr>
              <a:t>The ESSA law requires that all Title I schools and families work together.  </a:t>
            </a:r>
            <a:endParaRPr sz="2100" dirty="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dirty="0">
                <a:solidFill>
                  <a:schemeClr val="dk1"/>
                </a:solidFill>
                <a:latin typeface="Calibri"/>
                <a:ea typeface="Calibri"/>
                <a:cs typeface="Calibri"/>
                <a:sym typeface="Calibri"/>
              </a:rPr>
              <a:t>How we work together is listed in our Beginning of School Packet:</a:t>
            </a:r>
            <a:endParaRPr sz="2100" dirty="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dirty="0">
                <a:solidFill>
                  <a:schemeClr val="dk1"/>
                </a:solidFill>
                <a:latin typeface="Calibri"/>
                <a:ea typeface="Calibri"/>
                <a:cs typeface="Calibri"/>
                <a:sym typeface="Calibri"/>
              </a:rPr>
              <a:t>District Parent-Family Engagement Plan</a:t>
            </a:r>
            <a:endParaRPr sz="2100" dirty="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dirty="0">
                <a:solidFill>
                  <a:schemeClr val="dk1"/>
                </a:solidFill>
                <a:latin typeface="Calibri"/>
                <a:ea typeface="Calibri"/>
                <a:cs typeface="Calibri"/>
                <a:sym typeface="Calibri"/>
              </a:rPr>
              <a:t>School Level Parent &amp; Family Involvement Plan</a:t>
            </a:r>
            <a:endParaRPr sz="2100" dirty="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dirty="0">
                <a:solidFill>
                  <a:schemeClr val="dk1"/>
                </a:solidFill>
                <a:latin typeface="Calibri"/>
                <a:ea typeface="Calibri"/>
                <a:cs typeface="Calibri"/>
                <a:sym typeface="Calibri"/>
              </a:rPr>
              <a:t>Home-School Compact</a:t>
            </a:r>
            <a:endParaRPr sz="2100" dirty="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dirty="0">
                <a:solidFill>
                  <a:schemeClr val="dk1"/>
                </a:solidFill>
                <a:latin typeface="Calibri"/>
                <a:ea typeface="Calibri"/>
                <a:cs typeface="Calibri"/>
                <a:sym typeface="Calibri"/>
              </a:rPr>
              <a:t>Will be addressed during classroom visitations and Parent-Teacher Conferences</a:t>
            </a:r>
            <a:endParaRPr sz="2100" dirty="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dirty="0">
                <a:solidFill>
                  <a:schemeClr val="dk1"/>
                </a:solidFill>
                <a:latin typeface="Calibri"/>
                <a:ea typeface="Calibri"/>
                <a:cs typeface="Calibri"/>
                <a:sym typeface="Calibri"/>
              </a:rPr>
              <a:t>School Improvement Plan</a:t>
            </a:r>
            <a:endParaRPr sz="2300" dirty="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dirty="0" err="1">
                <a:solidFill>
                  <a:schemeClr val="dk1"/>
                </a:solidFill>
                <a:latin typeface="Calibri"/>
                <a:ea typeface="Calibri"/>
                <a:cs typeface="Calibri"/>
                <a:sym typeface="Calibri"/>
              </a:rPr>
              <a:t>TItle</a:t>
            </a:r>
            <a:r>
              <a:rPr lang="en-US" sz="2300" dirty="0">
                <a:solidFill>
                  <a:schemeClr val="dk1"/>
                </a:solidFill>
                <a:latin typeface="Calibri"/>
                <a:ea typeface="Calibri"/>
                <a:cs typeface="Calibri"/>
                <a:sym typeface="Calibri"/>
              </a:rPr>
              <a:t> I Schoolwide Plan </a:t>
            </a:r>
            <a:endParaRPr sz="2300" dirty="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dirty="0">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100" dirty="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437322" y="457200"/>
            <a:ext cx="8706678"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dirty="0">
                <a:solidFill>
                  <a:schemeClr val="dk1"/>
                </a:solidFill>
                <a:latin typeface="Calibri"/>
                <a:ea typeface="Calibri"/>
                <a:cs typeface="Calibri"/>
                <a:sym typeface="Calibri"/>
              </a:rPr>
              <a:t>Parents’</a:t>
            </a:r>
            <a:r>
              <a:rPr lang="en-US" sz="4800" dirty="0">
                <a:solidFill>
                  <a:schemeClr val="dk1"/>
                </a:solidFill>
                <a:latin typeface="Calibri"/>
                <a:ea typeface="Calibri"/>
                <a:cs typeface="Calibri"/>
                <a:sym typeface="Calibri"/>
              </a:rPr>
              <a:t> </a:t>
            </a:r>
            <a:r>
              <a:rPr lang="en-US" sz="4800" b="1" dirty="0">
                <a:solidFill>
                  <a:schemeClr val="dk1"/>
                </a:solidFill>
                <a:latin typeface="Calibri"/>
                <a:ea typeface="Calibri"/>
                <a:cs typeface="Calibri"/>
                <a:sym typeface="Calibri"/>
              </a:rPr>
              <a:t>Right to Know</a:t>
            </a:r>
            <a:endParaRPr sz="4800" b="1" dirty="0">
              <a:solidFill>
                <a:schemeClr val="dk1"/>
              </a:solidFill>
              <a:latin typeface="Calibri"/>
              <a:ea typeface="Calibri"/>
              <a:cs typeface="Calibri"/>
              <a:sym typeface="Calibri"/>
            </a:endParaRPr>
          </a:p>
        </p:txBody>
      </p:sp>
      <p:sp>
        <p:nvSpPr>
          <p:cNvPr id="249" name="Google Shape;249;p33"/>
          <p:cNvSpPr txBox="1"/>
          <p:nvPr/>
        </p:nvSpPr>
        <p:spPr>
          <a:xfrm>
            <a:off x="437322" y="1676400"/>
            <a:ext cx="8478078"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Trebuchet MS"/>
              <a:buNone/>
            </a:pPr>
            <a:r>
              <a:rPr lang="en-US" sz="3200" b="1" i="0" u="none" strike="noStrike" cap="none" dirty="0">
                <a:solidFill>
                  <a:schemeClr val="dk1"/>
                </a:solidFill>
                <a:latin typeface="Trebuchet MS"/>
                <a:ea typeface="Trebuchet MS"/>
                <a:cs typeface="Trebuchet MS"/>
                <a:sym typeface="Trebuchet MS"/>
              </a:rPr>
              <a:t>It is your right to:</a:t>
            </a:r>
            <a:endParaRPr sz="1800" b="0" i="0" u="none" strike="noStrike" cap="none" dirty="0">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dirty="0">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dirty="0">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dirty="0">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dirty="0">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dirty="0">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dirty="0">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dirty="0">
                <a:solidFill>
                  <a:schemeClr val="dk1"/>
                </a:solidFill>
                <a:latin typeface="Trebuchet MS"/>
                <a:ea typeface="Trebuchet MS"/>
                <a:cs typeface="Trebuchet MS"/>
                <a:sym typeface="Trebuchet MS"/>
              </a:rPr>
              <a:t>Be informed if your child is taught by a Non-Certified Teacher for four or more consecutive weeks</a:t>
            </a:r>
            <a:endParaRPr sz="1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4000" b="1" dirty="0">
                <a:solidFill>
                  <a:schemeClr val="dk1"/>
                </a:solidFill>
                <a:latin typeface="Calibri"/>
                <a:ea typeface="Calibri"/>
                <a:cs typeface="Calibri"/>
                <a:sym typeface="Calibri"/>
              </a:rPr>
              <a:t>Parent &amp; Family Engagement Plan </a:t>
            </a:r>
            <a:br>
              <a:rPr lang="en-US" sz="4000" b="1" dirty="0">
                <a:solidFill>
                  <a:schemeClr val="dk1"/>
                </a:solidFill>
                <a:latin typeface="Calibri"/>
                <a:ea typeface="Calibri"/>
                <a:cs typeface="Calibri"/>
                <a:sym typeface="Calibri"/>
              </a:rPr>
            </a:br>
            <a:r>
              <a:rPr lang="en-US" sz="4000" b="1" dirty="0">
                <a:solidFill>
                  <a:schemeClr val="dk1"/>
                </a:solidFill>
                <a:latin typeface="Calibri"/>
                <a:ea typeface="Calibri"/>
                <a:cs typeface="Calibri"/>
                <a:sym typeface="Calibri"/>
              </a:rPr>
              <a:t>Guidelines</a:t>
            </a:r>
            <a:endParaRPr sz="4000" dirty="0">
              <a:solidFill>
                <a:schemeClr val="dk1"/>
              </a:solidFill>
              <a:latin typeface="Calibri"/>
              <a:ea typeface="Calibri"/>
              <a:cs typeface="Calibri"/>
              <a:sym typeface="Calibri"/>
            </a:endParaRPr>
          </a:p>
        </p:txBody>
      </p:sp>
      <p:sp>
        <p:nvSpPr>
          <p:cNvPr id="256" name="Google Shape;256;p34"/>
          <p:cNvSpPr txBox="1"/>
          <p:nvPr/>
        </p:nvSpPr>
        <p:spPr>
          <a:xfrm>
            <a:off x="152400" y="1600200"/>
            <a:ext cx="8763000" cy="513190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As a parent or family member you are vital in the development, implementation, and review of the parental and family engagement program at our school. </a:t>
            </a:r>
            <a:endParaRPr sz="18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So that you can be as active as possible in your child’s school success we will:</a:t>
            </a:r>
            <a:endParaRPr sz="1800" b="0" i="0" u="none" strike="noStrike" cap="none" dirty="0">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Trebuchet MS"/>
                <a:ea typeface="Trebuchet MS"/>
                <a:cs typeface="Trebuchet MS"/>
                <a:sym typeface="Trebuchet MS"/>
              </a:rPr>
              <a:t>Convene this Annual Meeting to inform you of Title I program requirements and your rights to be informed and involved regarding this program.</a:t>
            </a:r>
            <a:endParaRPr sz="1800" b="0" i="0" u="none" strike="noStrike" cap="none" dirty="0">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Trebuchet MS"/>
                <a:ea typeface="Trebuchet MS"/>
                <a:cs typeface="Trebuchet MS"/>
                <a:sym typeface="Trebuchet MS"/>
              </a:rPr>
              <a:t>Provide families with timely information regarding Parent &amp; Family Engagement Activities and Trainings.</a:t>
            </a:r>
            <a:endParaRPr sz="1800" b="0" i="0" u="none" strike="noStrike" cap="none" dirty="0">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Trebuchet MS"/>
                <a:ea typeface="Trebuchet MS"/>
                <a:cs typeface="Trebuchet MS"/>
                <a:sym typeface="Trebuchet MS"/>
              </a:rPr>
              <a:t>Offer activities and trainings at flexible times and through a variety of formats to maximize participation.</a:t>
            </a:r>
            <a:endParaRPr sz="1800" b="0" i="0" u="none" strike="noStrike" cap="none" dirty="0">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Trebuchet MS"/>
                <a:ea typeface="Trebuchet MS"/>
                <a:cs typeface="Trebuchet MS"/>
                <a:sym typeface="Trebuchet MS"/>
              </a:rPr>
              <a:t>Assist families in understanding academic content standards, assessments, and how to monitor and improve the achievement of their children. </a:t>
            </a:r>
            <a:endParaRPr sz="1800" b="0" i="0" u="none" strike="noStrike" cap="none" dirty="0">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Trebuchet MS"/>
                <a:ea typeface="Trebuchet MS"/>
                <a:cs typeface="Trebuchet MS"/>
                <a:sym typeface="Trebuchet MS"/>
              </a:rPr>
              <a:t>Provide materials and training to help you work with your child to improve his or her achievement.</a:t>
            </a:r>
            <a:endParaRPr sz="1800" b="0" i="0" u="none" strike="noStrike" cap="none" dirty="0">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Trebuchet MS"/>
                <a:ea typeface="Trebuchet MS"/>
                <a:cs typeface="Trebuchet MS"/>
                <a:sym typeface="Trebuchet MS"/>
              </a:rPr>
              <a:t>Inform you on where to locate a copy of the Title I Complaint Procedures.</a:t>
            </a:r>
            <a:endParaRPr sz="1800" b="0" i="0" u="none" strike="noStrike" cap="none" dirty="0">
              <a:solidFill>
                <a:schemeClr val="dk1"/>
              </a:solidFill>
              <a:latin typeface="Trebuchet MS"/>
              <a:ea typeface="Trebuchet MS"/>
              <a:cs typeface="Trebuchet MS"/>
              <a:sym typeface="Trebuchet MS"/>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p:nvPr/>
        </p:nvSpPr>
        <p:spPr>
          <a:xfrm>
            <a:off x="304800" y="1219200"/>
            <a:ext cx="8610600" cy="544793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0" lvl="0" indent="0" algn="l" rtl="0">
              <a:spcBef>
                <a:spcPts val="560"/>
              </a:spcBef>
              <a:spcAft>
                <a:spcPts val="0"/>
              </a:spcAft>
              <a:buClr>
                <a:schemeClr val="dk1"/>
              </a:buClr>
              <a:buSzPts val="1100"/>
              <a:buFont typeface="Arial"/>
              <a:buNone/>
            </a:pPr>
            <a:r>
              <a:rPr lang="en-US" sz="2900" dirty="0">
                <a:solidFill>
                  <a:schemeClr val="dk1"/>
                </a:solidFill>
                <a:latin typeface="Calibri"/>
                <a:ea typeface="Calibri"/>
                <a:cs typeface="Calibri"/>
                <a:sym typeface="Calibri"/>
              </a:rPr>
              <a:t>An area/room has been established to house resource materials for parents and families to access as needed.</a:t>
            </a:r>
            <a:endParaRPr sz="1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Our Parent &amp; Family Resource Area is located in </a:t>
            </a:r>
            <a:r>
              <a:rPr lang="en-US" sz="2900" dirty="0">
                <a:solidFill>
                  <a:schemeClr val="tx1"/>
                </a:solidFill>
                <a:latin typeface="Calibri"/>
                <a:ea typeface="Calibri"/>
                <a:cs typeface="Calibri"/>
                <a:sym typeface="Calibri"/>
              </a:rPr>
              <a:t>the storage space between the math and engineering room.</a:t>
            </a:r>
            <a:endParaRPr sz="1900" dirty="0">
              <a:solidFill>
                <a:schemeClr val="tx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Some of the materials available for check-out are:</a:t>
            </a:r>
            <a:endParaRPr sz="1900" dirty="0">
              <a:solidFill>
                <a:schemeClr val="dk1"/>
              </a:solidFill>
              <a:latin typeface="Calibri"/>
              <a:ea typeface="Calibri"/>
              <a:cs typeface="Calibri"/>
              <a:sym typeface="Calibri"/>
            </a:endParaRPr>
          </a:p>
          <a:p>
            <a:pPr marL="384048" lvl="1" indent="-189230" algn="l" rtl="0">
              <a:spcBef>
                <a:spcPts val="560"/>
              </a:spcBef>
              <a:spcAft>
                <a:spcPts val="0"/>
              </a:spcAft>
              <a:buClr>
                <a:srgbClr val="454545"/>
              </a:buClr>
              <a:buSzPts val="2900"/>
              <a:buFont typeface="Calibri"/>
              <a:buChar char="•"/>
            </a:pPr>
            <a:r>
              <a:rPr lang="en-US" sz="2900" dirty="0">
                <a:solidFill>
                  <a:schemeClr val="tx1"/>
                </a:solidFill>
                <a:latin typeface="Calibri"/>
                <a:ea typeface="Calibri"/>
                <a:cs typeface="Calibri"/>
                <a:sym typeface="Calibri"/>
              </a:rPr>
              <a:t>Educational games, math manipulatives and reading books.</a:t>
            </a:r>
            <a:endParaRPr sz="1900" dirty="0">
              <a:solidFill>
                <a:schemeClr val="tx1"/>
              </a:solidFill>
              <a:latin typeface="Calibri"/>
              <a:ea typeface="Calibri"/>
              <a:cs typeface="Calibri"/>
              <a:sym typeface="Calibri"/>
            </a:endParaRPr>
          </a:p>
          <a:p>
            <a:pPr marL="0" marR="0" lvl="0" indent="0" algn="l" rtl="0">
              <a:lnSpc>
                <a:spcPct val="100000"/>
              </a:lnSpc>
              <a:spcBef>
                <a:spcPts val="560"/>
              </a:spcBef>
              <a:spcAft>
                <a:spcPts val="0"/>
              </a:spcAft>
              <a:buClr>
                <a:srgbClr val="000000"/>
              </a:buClr>
              <a:buSzPts val="1800"/>
              <a:buFont typeface="Arial"/>
              <a:buNone/>
            </a:pPr>
            <a:endParaRPr sz="2800" dirty="0">
              <a:solidFill>
                <a:srgbClr val="3F3F3F"/>
              </a:solidFill>
              <a:latin typeface="Trebuchet MS"/>
              <a:ea typeface="Trebuchet MS"/>
              <a:cs typeface="Trebuchet MS"/>
              <a:sym typeface="Trebuchet MS"/>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dirty="0">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63" name="Google Shape;263;p35"/>
          <p:cNvSpPr txBox="1">
            <a:spLocks noGrp="1"/>
          </p:cNvSpPr>
          <p:nvPr>
            <p:ph type="title"/>
          </p:nvPr>
        </p:nvSpPr>
        <p:spPr>
          <a:xfrm>
            <a:off x="304800" y="10886"/>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400"/>
              <a:buFont typeface="Calibri"/>
              <a:buNone/>
            </a:pPr>
            <a:r>
              <a:rPr lang="en-US" sz="4400" b="1" dirty="0">
                <a:solidFill>
                  <a:schemeClr val="dk1"/>
                </a:solidFill>
                <a:latin typeface="Calibri"/>
                <a:ea typeface="Calibri"/>
                <a:cs typeface="Calibri"/>
                <a:sym typeface="Calibri"/>
              </a:rPr>
              <a:t>Parent &amp; Family Resource Area</a:t>
            </a:r>
            <a:endParaRPr sz="44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3810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dirty="0">
                <a:solidFill>
                  <a:schemeClr val="dk1"/>
                </a:solidFill>
                <a:latin typeface="Calibri"/>
                <a:ea typeface="Calibri"/>
                <a:cs typeface="Calibri"/>
                <a:sym typeface="Calibri"/>
              </a:rPr>
              <a:t>Your Involvement is Key to </a:t>
            </a:r>
            <a:br>
              <a:rPr lang="en-US" sz="4800" b="1" dirty="0">
                <a:solidFill>
                  <a:schemeClr val="dk1"/>
                </a:solidFill>
                <a:latin typeface="Calibri"/>
                <a:ea typeface="Calibri"/>
                <a:cs typeface="Calibri"/>
                <a:sym typeface="Calibri"/>
              </a:rPr>
            </a:br>
            <a:r>
              <a:rPr lang="en-US" sz="4800" b="1" dirty="0">
                <a:solidFill>
                  <a:schemeClr val="dk1"/>
                </a:solidFill>
                <a:latin typeface="Calibri"/>
                <a:ea typeface="Calibri"/>
                <a:cs typeface="Calibri"/>
                <a:sym typeface="Calibri"/>
              </a:rPr>
              <a:t>Your Child’s Success!</a:t>
            </a:r>
            <a:endParaRPr dirty="0">
              <a:solidFill>
                <a:schemeClr val="dk1"/>
              </a:solidFill>
            </a:endParaRPr>
          </a:p>
        </p:txBody>
      </p:sp>
      <p:sp>
        <p:nvSpPr>
          <p:cNvPr id="270" name="Google Shape;270;p36"/>
          <p:cNvSpPr txBox="1"/>
          <p:nvPr/>
        </p:nvSpPr>
        <p:spPr>
          <a:xfrm>
            <a:off x="381000" y="1676400"/>
            <a:ext cx="8458200"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dirty="0">
                <a:solidFill>
                  <a:schemeClr val="dk1"/>
                </a:solidFill>
                <a:latin typeface="Trebuchet MS"/>
                <a:ea typeface="Trebuchet MS"/>
                <a:cs typeface="Trebuchet MS"/>
                <a:sym typeface="Trebuchet MS"/>
              </a:rPr>
              <a:t>You are your child’s first teacher.</a:t>
            </a:r>
            <a:endParaRPr sz="1800" b="0" i="0" u="none" strike="noStrike" cap="none" dirty="0">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dirty="0">
                <a:solidFill>
                  <a:schemeClr val="dk1"/>
                </a:solidFill>
                <a:latin typeface="Trebuchet MS"/>
                <a:ea typeface="Trebuchet MS"/>
                <a:cs typeface="Trebuchet MS"/>
                <a:sym typeface="Trebuchet MS"/>
              </a:rPr>
              <a:t>You have the ability to influence your child’s education more than any teacher or school.</a:t>
            </a:r>
            <a:endParaRPr sz="1800" b="0" i="0" u="none" strike="noStrike" cap="none" dirty="0">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dirty="0">
                <a:solidFill>
                  <a:schemeClr val="dk1"/>
                </a:solidFill>
                <a:latin typeface="Trebuchet MS"/>
                <a:ea typeface="Trebuchet MS"/>
                <a:cs typeface="Trebuchet MS"/>
                <a:sym typeface="Trebuchet MS"/>
              </a:rPr>
              <a:t>You know your child best:</a:t>
            </a:r>
            <a:endParaRPr sz="1800" b="0" i="0" u="none" strike="noStrike" cap="none" dirty="0">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Share information about your child’s interests and abilities with teachers</a:t>
            </a:r>
            <a:endParaRPr sz="1800" b="0" i="0" u="none" strike="noStrike" cap="none" dirty="0">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Ask to see FSA results, as well as  Progress reports</a:t>
            </a:r>
            <a:endParaRPr sz="1800" b="0" i="0" u="none" strike="noStrike" cap="none" dirty="0">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Discuss these results with your child’s teacher so that you understand how to help your child at home</a:t>
            </a:r>
            <a:endParaRPr sz="1800" b="0" i="0" u="none" strike="noStrike" cap="none" dirty="0">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Be knowledgeable of grade level expectations</a:t>
            </a:r>
            <a:endParaRPr sz="1800" b="0" i="0" u="none" strike="noStrike" cap="none" dirty="0">
              <a:solidFill>
                <a:schemeClr val="dk1"/>
              </a:solidFill>
              <a:latin typeface="Century Gothic"/>
              <a:ea typeface="Century Gothic"/>
              <a:cs typeface="Century Gothic"/>
              <a:sym typeface="Century Gothic"/>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dirty="0">
              <a:solidFill>
                <a:schemeClr val="dk1"/>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chemeClr val="dk1"/>
              </a:solidFill>
              <a:latin typeface="Arial"/>
              <a:ea typeface="Arial"/>
              <a:cs typeface="Arial"/>
              <a:sym typeface="Arial"/>
            </a:endParaRPr>
          </a:p>
        </p:txBody>
      </p:sp>
      <p:pic>
        <p:nvPicPr>
          <p:cNvPr id="271" name="Google Shape;271;p36"/>
          <p:cNvPicPr preferRelativeResize="0"/>
          <p:nvPr/>
        </p:nvPicPr>
        <p:blipFill>
          <a:blip r:embed="rId3">
            <a:alphaModFix/>
          </a:blip>
          <a:stretch>
            <a:fillRect/>
          </a:stretch>
        </p:blipFill>
        <p:spPr>
          <a:xfrm rot="3183229">
            <a:off x="7047875" y="4910400"/>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5334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78" name="Google Shape;278;p37"/>
          <p:cNvSpPr txBox="1">
            <a:spLocks noGrp="1"/>
          </p:cNvSpPr>
          <p:nvPr>
            <p:ph type="body" idx="1"/>
          </p:nvPr>
        </p:nvSpPr>
        <p:spPr>
          <a:xfrm>
            <a:off x="304800" y="1600200"/>
            <a:ext cx="8610600" cy="4953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300">
                <a:solidFill>
                  <a:schemeClr val="dk1"/>
                </a:solidFill>
                <a:latin typeface="Gill Sans"/>
                <a:ea typeface="Gill Sans"/>
                <a:cs typeface="Gill Sans"/>
                <a:sym typeface="Gill Sans"/>
              </a:rPr>
              <a:t>Teachers will provide specific information on:</a:t>
            </a:r>
            <a:endParaRPr sz="2500">
              <a:solidFill>
                <a:schemeClr val="dk1"/>
              </a:solidFill>
              <a:latin typeface="Gill Sans"/>
              <a:ea typeface="Gill Sans"/>
              <a:cs typeface="Gill Sans"/>
              <a:sym typeface="Gill Sans"/>
            </a:endParaRPr>
          </a:p>
          <a:p>
            <a:pPr marL="0" lvl="0" indent="0" algn="l" rtl="0">
              <a:lnSpc>
                <a:spcPct val="80000"/>
              </a:lnSpc>
              <a:spcBef>
                <a:spcPts val="160"/>
              </a:spcBef>
              <a:spcAft>
                <a:spcPts val="0"/>
              </a:spcAft>
              <a:buClr>
                <a:srgbClr val="03042B"/>
              </a:buClr>
              <a:buSzPts val="800"/>
              <a:buFont typeface="Trebuchet MS"/>
              <a:buNone/>
            </a:pPr>
            <a:endParaRPr sz="13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Florida Assessment of Student Thinking (FAST)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Level Expectations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Specific Curriculum</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Measuring Student Success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Definition of Proficiency</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Overview of their plans for the year</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Review the Home-School Compact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Home-School Communication Systems</a:t>
            </a:r>
            <a:endParaRPr sz="2900">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152400" y="3810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6000"/>
              <a:buFont typeface="Calibri"/>
              <a:buNone/>
            </a:pPr>
            <a:r>
              <a:rPr lang="en-US" sz="6000" b="1">
                <a:solidFill>
                  <a:schemeClr val="dk1"/>
                </a:solidFill>
                <a:latin typeface="Calibri"/>
                <a:ea typeface="Calibri"/>
                <a:cs typeface="Calibri"/>
                <a:sym typeface="Calibri"/>
              </a:rPr>
              <a:t>Agenda</a:t>
            </a:r>
            <a:endParaRPr>
              <a:solidFill>
                <a:schemeClr val="dk1"/>
              </a:solidFill>
            </a:endParaRPr>
          </a:p>
        </p:txBody>
      </p:sp>
      <p:sp>
        <p:nvSpPr>
          <p:cNvPr id="161" name="Google Shape;161;p20"/>
          <p:cNvSpPr txBox="1"/>
          <p:nvPr/>
        </p:nvSpPr>
        <p:spPr>
          <a:xfrm>
            <a:off x="609600" y="1447800"/>
            <a:ext cx="7772400" cy="4813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2"/>
              </a:buClr>
              <a:buSzPts val="2400"/>
              <a:buFont typeface="Trebuchet MS"/>
              <a:buNone/>
            </a:pPr>
            <a:endParaRPr sz="2400" b="0" i="0" u="none" strike="noStrike" cap="none" dirty="0">
              <a:solidFill>
                <a:schemeClr val="dk1"/>
              </a:solidFill>
              <a:latin typeface="Trebuchet MS"/>
              <a:ea typeface="Trebuchet MS"/>
              <a:cs typeface="Trebuchet MS"/>
              <a:sym typeface="Trebuchet MS"/>
            </a:endParaRPr>
          </a:p>
          <a:p>
            <a:pPr marL="342900" marR="0" lvl="0" indent="-355600" algn="l" rtl="0">
              <a:lnSpc>
                <a:spcPct val="100000"/>
              </a:lnSpc>
              <a:spcBef>
                <a:spcPts val="0"/>
              </a:spcBef>
              <a:spcAft>
                <a:spcPts val="0"/>
              </a:spcAft>
              <a:buClr>
                <a:schemeClr val="dk1"/>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Welcome and Introductions</a:t>
            </a:r>
            <a:endParaRPr sz="2000" b="0" i="0" u="none" strike="noStrike" cap="none" dirty="0">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All About Title I</a:t>
            </a:r>
            <a:endParaRPr sz="2000" b="0" i="0" u="none" strike="noStrike" cap="none" dirty="0">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Title I Budgets</a:t>
            </a:r>
            <a:endParaRPr sz="2000" b="0" i="0" u="none" strike="noStrike" cap="none" dirty="0">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Standards and Testing</a:t>
            </a:r>
            <a:endParaRPr sz="2000" b="0" i="0" u="none" strike="noStrike" cap="none" dirty="0">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Title I Beginning of School Packet</a:t>
            </a:r>
            <a:endParaRPr sz="2000" b="0" i="0" u="none" strike="noStrike" cap="none" dirty="0">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Our Home-School Compact</a:t>
            </a:r>
            <a:endParaRPr sz="2000" b="0" i="0" u="none" strike="noStrike" cap="none" dirty="0">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Our School’s Parent &amp; Family Engagement Plan</a:t>
            </a:r>
            <a:endParaRPr sz="2000" b="0" i="0" u="none" strike="noStrike" cap="none" dirty="0">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Keys to Your Child’s Success</a:t>
            </a:r>
            <a:endParaRPr sz="1600" b="0" i="0" u="none" strike="noStrike" cap="none" dirty="0">
              <a:solidFill>
                <a:schemeClr val="dk1"/>
              </a:solidFill>
              <a:latin typeface="Arial"/>
              <a:ea typeface="Arial"/>
              <a:cs typeface="Arial"/>
              <a:sym typeface="Arial"/>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Parent Input Evaluation</a:t>
            </a:r>
            <a:endParaRPr sz="2000" b="0" i="0" u="none" strike="noStrike" cap="none" dirty="0">
              <a:solidFill>
                <a:schemeClr val="dk1"/>
              </a:solidFill>
              <a:latin typeface="Trebuchet MS"/>
              <a:ea typeface="Trebuchet MS"/>
              <a:cs typeface="Trebuchet MS"/>
              <a:sym typeface="Trebuchet MS"/>
            </a:endParaRPr>
          </a:p>
          <a:p>
            <a:pPr marL="342900" marR="0" lvl="0" indent="-190500" algn="l" rtl="0">
              <a:lnSpc>
                <a:spcPct val="100000"/>
              </a:lnSpc>
              <a:spcBef>
                <a:spcPts val="480"/>
              </a:spcBef>
              <a:spcAft>
                <a:spcPts val="0"/>
              </a:spcAft>
              <a:buClr>
                <a:srgbClr val="03042B"/>
              </a:buClr>
              <a:buSzPts val="2400"/>
              <a:buFont typeface="Trebuchet MS"/>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152400" y="4302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r>
              <a:rPr lang="en-US" dirty="0">
                <a:solidFill>
                  <a:schemeClr val="dk1"/>
                </a:solidFill>
                <a:latin typeface="Arial"/>
                <a:ea typeface="Arial"/>
                <a:cs typeface="Arial"/>
                <a:sym typeface="Arial"/>
              </a:rPr>
              <a:t>Questions?</a:t>
            </a:r>
            <a:br>
              <a:rPr lang="en-US" dirty="0">
                <a:latin typeface="Arial"/>
                <a:ea typeface="Arial"/>
                <a:cs typeface="Arial"/>
                <a:sym typeface="Arial"/>
              </a:rPr>
            </a:br>
            <a:br>
              <a:rPr lang="en-US" dirty="0">
                <a:latin typeface="Arial"/>
                <a:ea typeface="Arial"/>
                <a:cs typeface="Arial"/>
                <a:sym typeface="Arial"/>
              </a:rPr>
            </a:br>
            <a:endParaRPr dirty="0">
              <a:latin typeface="Arial"/>
              <a:ea typeface="Arial"/>
              <a:cs typeface="Arial"/>
              <a:sym typeface="Arial"/>
            </a:endParaRPr>
          </a:p>
        </p:txBody>
      </p:sp>
      <p:pic>
        <p:nvPicPr>
          <p:cNvPr id="284" name="Google Shape;284;p38"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dirty="0">
                <a:solidFill>
                  <a:schemeClr val="dk1"/>
                </a:solidFill>
                <a:latin typeface="Calibri"/>
                <a:ea typeface="Calibri"/>
                <a:cs typeface="Calibri"/>
                <a:sym typeface="Calibri"/>
              </a:rPr>
              <a:t>Thank you for attending.</a:t>
            </a:r>
            <a:endParaRPr sz="4800" dirty="0">
              <a:solidFill>
                <a:schemeClr val="dk1"/>
              </a:solidFill>
              <a:latin typeface="Calibri"/>
              <a:ea typeface="Calibri"/>
              <a:cs typeface="Calibri"/>
              <a:sym typeface="Calibri"/>
            </a:endParaRPr>
          </a:p>
        </p:txBody>
      </p:sp>
      <p:sp>
        <p:nvSpPr>
          <p:cNvPr id="290" name="Google Shape;290;p39"/>
          <p:cNvSpPr txBox="1"/>
          <p:nvPr/>
        </p:nvSpPr>
        <p:spPr>
          <a:xfrm>
            <a:off x="266700" y="1752600"/>
            <a:ext cx="8610600" cy="483446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None/>
            </a:pPr>
            <a:r>
              <a:rPr lang="en-US" sz="2800" dirty="0">
                <a:solidFill>
                  <a:schemeClr val="dk1"/>
                </a:solidFill>
                <a:latin typeface="Calibri"/>
                <a:ea typeface="Calibri"/>
                <a:cs typeface="Calibri"/>
                <a:sym typeface="Calibri"/>
              </a:rPr>
              <a:t>Be sure to review and sign:</a:t>
            </a:r>
            <a:endParaRPr sz="1800" dirty="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dirty="0">
                <a:solidFill>
                  <a:schemeClr val="dk1"/>
                </a:solidFill>
                <a:latin typeface="Calibri"/>
                <a:ea typeface="Calibri"/>
                <a:cs typeface="Calibri"/>
                <a:sym typeface="Calibri"/>
              </a:rPr>
              <a:t>Title I Annual Meeting Parent Evaluation Form</a:t>
            </a:r>
            <a:endParaRPr sz="1800" dirty="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dirty="0">
                <a:solidFill>
                  <a:schemeClr val="dk1"/>
                </a:solidFill>
                <a:latin typeface="Calibri"/>
                <a:ea typeface="Calibri"/>
                <a:cs typeface="Calibri"/>
                <a:sym typeface="Calibri"/>
              </a:rPr>
              <a:t>The Title I Parents’ Rights Letter </a:t>
            </a:r>
            <a:endParaRPr sz="2800" dirty="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dirty="0">
                <a:solidFill>
                  <a:schemeClr val="dk1"/>
                </a:solidFill>
                <a:latin typeface="Calibri"/>
                <a:ea typeface="Calibri"/>
                <a:cs typeface="Calibri"/>
                <a:sym typeface="Calibri"/>
              </a:rPr>
              <a:t>Home – School Compact</a:t>
            </a:r>
            <a:endParaRPr sz="2800" dirty="0">
              <a:solidFill>
                <a:schemeClr val="dk1"/>
              </a:solidFill>
              <a:latin typeface="Calibri"/>
              <a:ea typeface="Calibri"/>
              <a:cs typeface="Calibri"/>
              <a:sym typeface="Calibri"/>
            </a:endParaRPr>
          </a:p>
          <a:p>
            <a:pPr marL="301942" lvl="0" indent="0" algn="l" rtl="0">
              <a:spcBef>
                <a:spcPts val="560"/>
              </a:spcBef>
              <a:spcAft>
                <a:spcPts val="0"/>
              </a:spcAft>
              <a:buNone/>
            </a:pPr>
            <a:endParaRPr sz="2800" dirty="0">
              <a:solidFill>
                <a:schemeClr val="dk1"/>
              </a:solidFill>
              <a:latin typeface="Calibri"/>
              <a:ea typeface="Calibri"/>
              <a:cs typeface="Calibri"/>
              <a:sym typeface="Calibri"/>
            </a:endParaRPr>
          </a:p>
          <a:p>
            <a:pPr marL="1216342" lvl="1" indent="-457200" algn="l" rtl="0">
              <a:spcBef>
                <a:spcPts val="560"/>
              </a:spcBef>
              <a:spcAft>
                <a:spcPts val="0"/>
              </a:spcAft>
              <a:buClr>
                <a:srgbClr val="454545"/>
              </a:buClr>
              <a:buSzPts val="2800"/>
              <a:buFont typeface="Calibri"/>
              <a:buChar char="⮚"/>
            </a:pPr>
            <a:r>
              <a:rPr lang="en-US" sz="2800" dirty="0">
                <a:solidFill>
                  <a:schemeClr val="dk1"/>
                </a:solidFill>
                <a:latin typeface="Calibri"/>
                <a:ea typeface="Calibri"/>
                <a:cs typeface="Calibri"/>
                <a:sym typeface="Calibri"/>
              </a:rPr>
              <a:t>For families attending virtually look for an email containing the documents above as Google Forms</a:t>
            </a:r>
            <a:endParaRPr sz="2800" dirty="0">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dirty="0">
                <a:solidFill>
                  <a:schemeClr val="dk1"/>
                </a:solidFill>
                <a:latin typeface="Calibri"/>
                <a:ea typeface="Calibri"/>
                <a:cs typeface="Calibri"/>
                <a:sym typeface="Calibri"/>
              </a:rPr>
              <a:t>WHAT IS TITLE I?</a:t>
            </a:r>
            <a:endParaRPr dirty="0">
              <a:solidFill>
                <a:schemeClr val="dk1"/>
              </a:solidFill>
            </a:endParaRPr>
          </a:p>
        </p:txBody>
      </p:sp>
      <p:sp>
        <p:nvSpPr>
          <p:cNvPr id="168" name="Google Shape;168;p21"/>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None/>
            </a:pP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dirty="0">
                <a:solidFill>
                  <a:schemeClr val="dk1"/>
                </a:solidFill>
                <a:latin typeface="Calibri"/>
                <a:ea typeface="Calibri"/>
                <a:cs typeface="Calibri"/>
                <a:sym typeface="Calibri"/>
              </a:rPr>
              <a:t>Largest federally funded educational program in the U.S.  </a:t>
            </a: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dirty="0">
                <a:solidFill>
                  <a:schemeClr val="dk1"/>
                </a:solidFill>
                <a:latin typeface="Calibri"/>
                <a:ea typeface="Calibri"/>
                <a:cs typeface="Calibri"/>
                <a:sym typeface="Calibri"/>
              </a:rPr>
              <a:t>Provides funding to help schools meet educational goals in school districts with the highest concentrations of poverty </a:t>
            </a: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dirty="0">
                <a:solidFill>
                  <a:schemeClr val="dk1"/>
                </a:solidFill>
                <a:latin typeface="Calibri"/>
                <a:ea typeface="Calibri"/>
                <a:cs typeface="Calibri"/>
                <a:sym typeface="Calibri"/>
              </a:rPr>
              <a:t>Funds personnel, training, materials, and family engagement</a:t>
            </a: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dirty="0">
                <a:solidFill>
                  <a:schemeClr val="dk1"/>
                </a:solidFill>
                <a:latin typeface="Calibri"/>
                <a:ea typeface="Calibri"/>
                <a:cs typeface="Calibri"/>
                <a:sym typeface="Calibri"/>
              </a:rPr>
              <a:t>Schools with poverty rates of 75% or higher must, by law, receive and utilize Title I funds</a:t>
            </a: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dirty="0">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400" b="1">
                <a:solidFill>
                  <a:srgbClr val="000000"/>
                </a:solidFill>
                <a:latin typeface="Calibri"/>
                <a:ea typeface="Calibri"/>
                <a:cs typeface="Calibri"/>
                <a:sym typeface="Calibri"/>
              </a:rPr>
              <a:t>ACPS Title I Mission Statement</a:t>
            </a:r>
            <a:endParaRPr sz="3800">
              <a:solidFill>
                <a:srgbClr val="000000"/>
              </a:solidFill>
            </a:endParaRPr>
          </a:p>
        </p:txBody>
      </p:sp>
      <p:sp>
        <p:nvSpPr>
          <p:cNvPr id="175" name="Google Shape;175;p22"/>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dirty="0">
                <a:solidFill>
                  <a:schemeClr val="dk1"/>
                </a:solidFill>
                <a:latin typeface="Calibri"/>
                <a:ea typeface="Calibri"/>
                <a:cs typeface="Calibri"/>
                <a:sym typeface="Calibri"/>
              </a:rPr>
              <a:t>The purpose of Title I,</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and the educators of Alachua County,</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in partnership with families and caregivers,</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is to ensure that all students </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have a fair and equitable opportunity</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to obtain a high-quality education.</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Our mission, in tandem with parents and guardians, </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 is to support students to reach for academic excellence</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and to prepare them for lifelong success.</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This educational team, together, manages resources</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and facilitates activities that help students</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to attain high levels of scholastic proficiency and achievement</a:t>
            </a:r>
            <a:endParaRPr sz="19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900" dirty="0">
                <a:solidFill>
                  <a:schemeClr val="dk1"/>
                </a:solidFill>
                <a:latin typeface="Calibri"/>
                <a:ea typeface="Calibri"/>
                <a:cs typeface="Calibri"/>
                <a:sym typeface="Calibri"/>
              </a:rPr>
              <a:t>while also fostering their full potential and overall development.</a:t>
            </a:r>
            <a:endParaRPr sz="1900" dirty="0">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How Title I Works?</a:t>
            </a:r>
            <a:endParaRPr/>
          </a:p>
        </p:txBody>
      </p:sp>
      <p:sp>
        <p:nvSpPr>
          <p:cNvPr id="182" name="Google Shape;182;p23"/>
          <p:cNvSpPr txBox="1"/>
          <p:nvPr/>
        </p:nvSpPr>
        <p:spPr>
          <a:xfrm>
            <a:off x="304800" y="1340675"/>
            <a:ext cx="8610600" cy="52125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195072" algn="l"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lt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rgbClr val="000000"/>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Schoolwide program. </a:t>
            </a:r>
            <a:endParaRPr sz="1800" b="0" i="0" u="none" strike="noStrike" cap="none" dirty="0">
              <a:solidFill>
                <a:schemeClr val="lt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0" y="1524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600"/>
              <a:buFont typeface="Calibri"/>
              <a:buNone/>
            </a:pPr>
            <a:r>
              <a:rPr lang="en-US" sz="3200" b="1">
                <a:solidFill>
                  <a:schemeClr val="dk1"/>
                </a:solidFill>
                <a:latin typeface="Calibri"/>
                <a:ea typeface="Calibri"/>
                <a:cs typeface="Calibri"/>
                <a:sym typeface="Calibri"/>
              </a:rPr>
              <a:t>Title I Funds Provide Supplemental Support</a:t>
            </a:r>
            <a:endParaRPr sz="3200" b="1">
              <a:solidFill>
                <a:schemeClr val="dk1"/>
              </a:solidFill>
              <a:latin typeface="Calibri"/>
              <a:ea typeface="Calibri"/>
              <a:cs typeface="Calibri"/>
              <a:sym typeface="Calibri"/>
            </a:endParaRPr>
          </a:p>
        </p:txBody>
      </p:sp>
      <p:sp>
        <p:nvSpPr>
          <p:cNvPr id="189" name="Google Shape;189;p24"/>
          <p:cNvSpPr txBox="1"/>
          <p:nvPr/>
        </p:nvSpPr>
        <p:spPr>
          <a:xfrm>
            <a:off x="185500" y="1219200"/>
            <a:ext cx="8691900" cy="5334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US" sz="2000" b="0" i="0" u="none" strike="noStrike" cap="none" dirty="0">
                <a:solidFill>
                  <a:schemeClr val="dk1"/>
                </a:solidFill>
                <a:latin typeface="Trebuchet MS"/>
                <a:ea typeface="Trebuchet MS"/>
                <a:cs typeface="Trebuchet MS"/>
                <a:sym typeface="Trebuchet MS"/>
              </a:rPr>
              <a:t>Our School’s Title I funds provide the following supplemental support:</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Additional Personnel to support our students and teachers</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Additional classroom materials and equipment</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Technology</a:t>
            </a:r>
            <a:endParaRPr sz="2000" b="0" i="0" u="none" strike="noStrike" cap="none" dirty="0">
              <a:solidFill>
                <a:schemeClr val="dk1"/>
              </a:solidFill>
              <a:latin typeface="Century Gothic"/>
              <a:ea typeface="Century Gothic"/>
              <a:cs typeface="Century Gothic"/>
              <a:sym typeface="Century Gothic"/>
            </a:endParaRPr>
          </a:p>
          <a:p>
            <a:pPr marL="759142"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Supplemental web-based programs</a:t>
            </a:r>
            <a:endParaRPr sz="2000" dirty="0">
              <a:solidFill>
                <a:schemeClr val="dk1"/>
              </a:solidFill>
              <a:latin typeface="Trebuchet MS"/>
              <a:ea typeface="Trebuchet MS"/>
              <a:cs typeface="Trebuchet MS"/>
              <a:sym typeface="Trebuchet MS"/>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Supplemental curriculum</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Small group intervention</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After school tutoring</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Additional Professional Development</a:t>
            </a:r>
            <a:endParaRPr sz="2000" b="0" i="0" u="none" strike="noStrike" cap="none" dirty="0">
              <a:solidFill>
                <a:schemeClr val="dk1"/>
              </a:solidFill>
              <a:latin typeface="Trebuchet MS"/>
              <a:ea typeface="Trebuchet MS"/>
              <a:cs typeface="Trebuchet MS"/>
              <a:sym typeface="Trebuchet MS"/>
            </a:endParaRPr>
          </a:p>
          <a:p>
            <a:pPr marL="274320" marR="0" lvl="0" indent="-160020" algn="l" rtl="0">
              <a:lnSpc>
                <a:spcPct val="100000"/>
              </a:lnSpc>
              <a:spcBef>
                <a:spcPts val="360"/>
              </a:spcBef>
              <a:spcAft>
                <a:spcPts val="0"/>
              </a:spcAft>
              <a:buClr>
                <a:schemeClr val="dk2"/>
              </a:buClr>
              <a:buSzPts val="1800"/>
              <a:buFont typeface="Trebuchet MS"/>
              <a:buNone/>
            </a:pPr>
            <a:endParaRPr sz="20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360"/>
              </a:spcBef>
              <a:spcAft>
                <a:spcPts val="0"/>
              </a:spcAft>
              <a:buClr>
                <a:schemeClr val="dk2"/>
              </a:buClr>
              <a:buSzPts val="1800"/>
              <a:buFont typeface="Calibri"/>
              <a:buNone/>
            </a:pPr>
            <a:r>
              <a:rPr lang="en-US" sz="2000" b="0" i="0" u="none" strike="noStrike" cap="none" dirty="0">
                <a:solidFill>
                  <a:schemeClr val="dk1"/>
                </a:solidFill>
                <a:latin typeface="Trebuchet MS"/>
                <a:ea typeface="Trebuchet MS"/>
                <a:cs typeface="Trebuchet MS"/>
                <a:sym typeface="Trebuchet MS"/>
              </a:rPr>
              <a:t> Title I funds also provide for Parent-Family Engagement activities and trainings   throughout the year as well as:</a:t>
            </a:r>
            <a:endParaRPr sz="2000" b="0" i="0" u="none" strike="noStrike" cap="none" dirty="0">
              <a:solidFill>
                <a:schemeClr val="dk1"/>
              </a:solidFill>
              <a:latin typeface="Century Gothic"/>
              <a:ea typeface="Century Gothic"/>
              <a:cs typeface="Century Gothic"/>
              <a:sym typeface="Century Gothic"/>
            </a:endParaRPr>
          </a:p>
          <a:p>
            <a:pPr marL="914400"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Resources in our Parent &amp; Family Resource Area</a:t>
            </a:r>
            <a:endParaRPr sz="2000" b="0" i="0" u="none" strike="noStrike" cap="none" dirty="0">
              <a:solidFill>
                <a:schemeClr val="dk1"/>
              </a:solidFill>
              <a:latin typeface="Trebuchet MS"/>
              <a:ea typeface="Trebuchet MS"/>
              <a:cs typeface="Trebuchet MS"/>
              <a:sym typeface="Trebuchet MS"/>
            </a:endParaRPr>
          </a:p>
          <a:p>
            <a:pPr marL="914400" lvl="1" indent="-355600" algn="l" rtl="0">
              <a:spcBef>
                <a:spcPts val="360"/>
              </a:spcBef>
              <a:spcAft>
                <a:spcPts val="0"/>
              </a:spcAft>
              <a:buClr>
                <a:srgbClr val="454545"/>
              </a:buClr>
              <a:buSzPts val="2000"/>
              <a:buChar char="•"/>
            </a:pPr>
            <a:r>
              <a:rPr lang="en-US" sz="2000" dirty="0">
                <a:solidFill>
                  <a:schemeClr val="dk1"/>
                </a:solidFill>
                <a:latin typeface="Trebuchet MS"/>
                <a:ea typeface="Trebuchet MS"/>
                <a:cs typeface="Trebuchet MS"/>
                <a:sym typeface="Trebuchet MS"/>
              </a:rPr>
              <a:t>Student Planners and/or Home-School Communication Folders</a:t>
            </a:r>
            <a:endParaRPr sz="2000" dirty="0">
              <a:solidFill>
                <a:schemeClr val="dk1"/>
              </a:solidFill>
              <a:latin typeface="Trebuchet MS"/>
              <a:ea typeface="Trebuchet MS"/>
              <a:cs typeface="Trebuchet MS"/>
              <a:sym typeface="Trebuchet MS"/>
            </a:endParaRPr>
          </a:p>
          <a:p>
            <a:pPr marL="914400" lvl="1" indent="-355600" algn="l" rtl="0">
              <a:spcBef>
                <a:spcPts val="360"/>
              </a:spcBef>
              <a:spcAft>
                <a:spcPts val="0"/>
              </a:spcAft>
              <a:buClr>
                <a:schemeClr val="dk1"/>
              </a:buClr>
              <a:buSzPts val="2000"/>
              <a:buFont typeface="Trebuchet MS"/>
              <a:buChar char="•"/>
            </a:pPr>
            <a:r>
              <a:rPr lang="en-US" sz="2000" dirty="0">
                <a:solidFill>
                  <a:schemeClr val="dk1"/>
                </a:solidFill>
                <a:latin typeface="Trebuchet MS"/>
                <a:ea typeface="Trebuchet MS"/>
                <a:cs typeface="Trebuchet MS"/>
                <a:sym typeface="Trebuchet MS"/>
              </a:rPr>
              <a:t>Electronic Family Newsletters </a:t>
            </a:r>
            <a:endParaRPr sz="2000" dirty="0">
              <a:solidFill>
                <a:schemeClr val="dk1"/>
              </a:solidFill>
              <a:latin typeface="Trebuchet MS"/>
              <a:ea typeface="Trebuchet MS"/>
              <a:cs typeface="Trebuchet MS"/>
              <a:sym typeface="Trebuchet MS"/>
            </a:endParaRPr>
          </a:p>
          <a:p>
            <a:pPr marL="914400" marR="0" lvl="0" indent="0" algn="l" rtl="0">
              <a:lnSpc>
                <a:spcPct val="100000"/>
              </a:lnSpc>
              <a:spcBef>
                <a:spcPts val="360"/>
              </a:spcBef>
              <a:spcAft>
                <a:spcPts val="0"/>
              </a:spcAft>
              <a:buNone/>
            </a:pPr>
            <a:endParaRPr sz="2000" dirty="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304799" y="334425"/>
            <a:ext cx="88296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3600" b="1">
                <a:solidFill>
                  <a:schemeClr val="dk1"/>
                </a:solidFill>
                <a:latin typeface="Calibri"/>
                <a:ea typeface="Calibri"/>
                <a:cs typeface="Calibri"/>
                <a:sym typeface="Calibri"/>
              </a:rPr>
              <a:t>Who Decides How Funds Are Used?</a:t>
            </a:r>
            <a:endParaRPr sz="3600" b="1">
              <a:solidFill>
                <a:schemeClr val="dk1"/>
              </a:solidFill>
              <a:latin typeface="Calibri"/>
              <a:ea typeface="Calibri"/>
              <a:cs typeface="Calibri"/>
              <a:sym typeface="Calibri"/>
            </a:endParaRPr>
          </a:p>
        </p:txBody>
      </p:sp>
      <p:sp>
        <p:nvSpPr>
          <p:cNvPr id="196" name="Google Shape;196;p25"/>
          <p:cNvSpPr txBox="1"/>
          <p:nvPr/>
        </p:nvSpPr>
        <p:spPr>
          <a:xfrm>
            <a:off x="304800" y="1331800"/>
            <a:ext cx="8686800" cy="51453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87350" algn="l" rtl="0">
              <a:spcBef>
                <a:spcPts val="0"/>
              </a:spcBef>
              <a:spcAft>
                <a:spcPts val="0"/>
              </a:spcAft>
              <a:buClr>
                <a:srgbClr val="454545"/>
              </a:buClr>
              <a:buSzPts val="2500"/>
              <a:buFont typeface="Trebuchet MS"/>
              <a:buChar char="•"/>
            </a:pPr>
            <a:r>
              <a:rPr lang="en-US" sz="2500" dirty="0">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500" dirty="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500" dirty="0">
              <a:solidFill>
                <a:schemeClr val="dk1"/>
              </a:solidFill>
              <a:latin typeface="Trebuchet MS"/>
              <a:ea typeface="Trebuchet MS"/>
              <a:cs typeface="Trebuchet MS"/>
              <a:sym typeface="Trebuchet MS"/>
            </a:endParaRPr>
          </a:p>
          <a:p>
            <a:pPr marL="457200" lvl="0" indent="-387350" algn="l" rtl="0">
              <a:spcBef>
                <a:spcPts val="480"/>
              </a:spcBef>
              <a:spcAft>
                <a:spcPts val="0"/>
              </a:spcAft>
              <a:buClr>
                <a:srgbClr val="454545"/>
              </a:buClr>
              <a:buSzPts val="2500"/>
              <a:buFont typeface="Trebuchet MS"/>
              <a:buChar char="•"/>
            </a:pPr>
            <a:r>
              <a:rPr lang="en-US" sz="2500" dirty="0">
                <a:solidFill>
                  <a:schemeClr val="dk1"/>
                </a:solidFill>
                <a:latin typeface="Trebuchet MS"/>
                <a:ea typeface="Trebuchet MS"/>
                <a:cs typeface="Trebuchet MS"/>
                <a:sym typeface="Trebuchet MS"/>
              </a:rPr>
              <a:t>Parent input into the decision making process is encouraged through various means including:</a:t>
            </a:r>
            <a:endParaRPr sz="2500" dirty="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dirty="0">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100" dirty="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dirty="0">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100" dirty="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dirty="0">
                <a:solidFill>
                  <a:schemeClr val="dk1"/>
                </a:solidFill>
                <a:latin typeface="Trebuchet MS"/>
                <a:ea typeface="Trebuchet MS"/>
                <a:cs typeface="Trebuchet MS"/>
                <a:sym typeface="Trebuchet MS"/>
              </a:rPr>
              <a:t>Input Evaluations of Parent-Family Engagement activities and trainings</a:t>
            </a:r>
            <a:endParaRPr sz="2900" dirty="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76200" y="2286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200"/>
              <a:buFont typeface="Calibri"/>
              <a:buNone/>
            </a:pPr>
            <a:r>
              <a:rPr lang="en-US" b="1" dirty="0">
                <a:solidFill>
                  <a:schemeClr val="dk1"/>
                </a:solidFill>
                <a:latin typeface="Calibri"/>
                <a:ea typeface="Calibri"/>
                <a:cs typeface="Calibri"/>
                <a:sym typeface="Calibri"/>
              </a:rPr>
              <a:t>Where Can I Find a Copy of the  </a:t>
            </a:r>
            <a:br>
              <a:rPr lang="en-US" b="1" dirty="0">
                <a:solidFill>
                  <a:schemeClr val="dk1"/>
                </a:solidFill>
                <a:latin typeface="Calibri"/>
                <a:ea typeface="Calibri"/>
                <a:cs typeface="Calibri"/>
                <a:sym typeface="Calibri"/>
              </a:rPr>
            </a:br>
            <a:r>
              <a:rPr lang="en-US" b="1" dirty="0">
                <a:solidFill>
                  <a:schemeClr val="dk1"/>
                </a:solidFill>
                <a:latin typeface="Calibri"/>
                <a:ea typeface="Calibri"/>
                <a:cs typeface="Calibri"/>
                <a:sym typeface="Calibri"/>
              </a:rPr>
              <a:t>Title I Budgets?</a:t>
            </a:r>
            <a:endParaRPr b="1" dirty="0">
              <a:solidFill>
                <a:schemeClr val="dk1"/>
              </a:solidFill>
              <a:latin typeface="Calibri"/>
              <a:ea typeface="Calibri"/>
              <a:cs typeface="Calibri"/>
              <a:sym typeface="Calibri"/>
            </a:endParaRPr>
          </a:p>
        </p:txBody>
      </p:sp>
      <p:sp>
        <p:nvSpPr>
          <p:cNvPr id="202" name="Google Shape;202;p26"/>
          <p:cNvSpPr txBox="1"/>
          <p:nvPr/>
        </p:nvSpPr>
        <p:spPr>
          <a:xfrm>
            <a:off x="381000" y="1676400"/>
            <a:ext cx="8382000" cy="43434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sz="2100" dirty="0">
              <a:solidFill>
                <a:schemeClr val="dk1"/>
              </a:solidFill>
              <a:latin typeface="Calibri"/>
              <a:ea typeface="Calibri"/>
              <a:cs typeface="Calibri"/>
              <a:sym typeface="Calibri"/>
            </a:endParaRPr>
          </a:p>
          <a:p>
            <a:pPr marL="342900" lvl="0" indent="-342900" algn="l" rtl="0">
              <a:spcBef>
                <a:spcPts val="480"/>
              </a:spcBef>
              <a:spcAft>
                <a:spcPts val="0"/>
              </a:spcAft>
              <a:buClr>
                <a:srgbClr val="03042B"/>
              </a:buClr>
              <a:buSzPts val="2400"/>
              <a:buFont typeface="Noto Sans Symbols"/>
              <a:buNone/>
            </a:pPr>
            <a:endParaRPr sz="2700" dirty="0">
              <a:solidFill>
                <a:schemeClr val="dk1"/>
              </a:solidFill>
              <a:latin typeface="Calibri"/>
              <a:ea typeface="Calibri"/>
              <a:cs typeface="Calibri"/>
              <a:sym typeface="Calibri"/>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A copy of the school’s Title I Budgets (Part A Basic/PFE) is available in the Parent &amp; Family Resource Area Notebook located in </a:t>
            </a:r>
            <a:r>
              <a:rPr lang="en-US" sz="2700" dirty="0">
                <a:solidFill>
                  <a:schemeClr val="tx1"/>
                </a:solidFill>
                <a:latin typeface="Calibri"/>
                <a:ea typeface="Calibri"/>
                <a:cs typeface="Calibri"/>
                <a:sym typeface="Calibri"/>
              </a:rPr>
              <a:t>the front office.</a:t>
            </a:r>
            <a:endParaRPr sz="2100" dirty="0">
              <a:solidFill>
                <a:schemeClr val="tx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Noto Sans Symbols"/>
              <a:buNone/>
            </a:pPr>
            <a:endParaRPr sz="2400" dirty="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381000" y="228600"/>
            <a:ext cx="8763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208" name="Google Shape;208;p27"/>
          <p:cNvSpPr txBox="1"/>
          <p:nvPr/>
        </p:nvSpPr>
        <p:spPr>
          <a:xfrm>
            <a:off x="381000" y="1303866"/>
            <a:ext cx="8382000" cy="532553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dirty="0">
                <a:solidFill>
                  <a:schemeClr val="dk1"/>
                </a:solidFill>
                <a:latin typeface="Trebuchet MS"/>
                <a:ea typeface="Trebuchet MS"/>
                <a:cs typeface="Trebuchet MS"/>
                <a:sym typeface="Trebuchet MS"/>
              </a:rPr>
              <a:t>Florida’s academic content standards establish high expectations for all students.</a:t>
            </a:r>
            <a:endParaRPr sz="24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2400"/>
              <a:buFont typeface="Arial"/>
              <a:buNone/>
            </a:pPr>
            <a:endParaRPr sz="24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dirty="0">
                <a:solidFill>
                  <a:schemeClr val="dk1"/>
                </a:solidFill>
                <a:latin typeface="Trebuchet MS"/>
                <a:ea typeface="Trebuchet MS"/>
                <a:cs typeface="Trebuchet MS"/>
                <a:sym typeface="Trebuchet MS"/>
              </a:rPr>
              <a:t>The standards established by the Florida Department of Education identify what your child needs to know and be able to do in all content areas at each grade level.</a:t>
            </a:r>
            <a:endParaRPr sz="24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140"/>
              </a:spcBef>
              <a:spcAft>
                <a:spcPts val="0"/>
              </a:spcAft>
              <a:buClr>
                <a:srgbClr val="000000"/>
              </a:buClr>
              <a:buSzPts val="700"/>
              <a:buFont typeface="Arial"/>
              <a:buNone/>
            </a:pPr>
            <a:endParaRPr sz="7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dirty="0">
                <a:solidFill>
                  <a:schemeClr val="dk1"/>
                </a:solidFill>
                <a:latin typeface="Trebuchet MS"/>
                <a:ea typeface="Trebuchet MS"/>
                <a:cs typeface="Trebuchet MS"/>
                <a:sym typeface="Trebuchet MS"/>
              </a:rPr>
              <a:t>Information located at:</a:t>
            </a:r>
            <a:r>
              <a:rPr lang="en-US" sz="2400" b="0" i="0" u="none" strike="noStrike" cap="none" dirty="0">
                <a:solidFill>
                  <a:srgbClr val="0000FF"/>
                </a:solidFill>
                <a:latin typeface="Trebuchet MS"/>
                <a:ea typeface="Trebuchet MS"/>
                <a:cs typeface="Trebuchet MS"/>
                <a:sym typeface="Trebuchet MS"/>
              </a:rPr>
              <a:t> </a:t>
            </a:r>
            <a:r>
              <a:rPr lang="en-US" sz="2400" b="0" i="0" u="sng" strike="noStrike" cap="none" dirty="0">
                <a:solidFill>
                  <a:schemeClr val="hlink"/>
                </a:solidFill>
                <a:latin typeface="Trebuchet MS"/>
                <a:ea typeface="Trebuchet MS"/>
                <a:cs typeface="Trebuchet MS"/>
                <a:sym typeface="Trebuchet MS"/>
                <a:hlinkClick r:id="rId3"/>
              </a:rPr>
              <a:t>https://www.fldoe.org/academics/standards/</a:t>
            </a:r>
            <a:endParaRPr sz="2400" b="0" i="0" u="none" strike="noStrike" cap="none" dirty="0">
              <a:solidFill>
                <a:srgbClr val="0000FF"/>
              </a:solidFill>
              <a:latin typeface="Century Gothic"/>
              <a:ea typeface="Century Gothic"/>
              <a:cs typeface="Century Gothic"/>
              <a:sym typeface="Century Gothic"/>
            </a:endParaRPr>
          </a:p>
        </p:txBody>
      </p:sp>
      <p:pic>
        <p:nvPicPr>
          <p:cNvPr id="209" name="Google Shape;209;p27"/>
          <p:cNvPicPr preferRelativeResize="0"/>
          <p:nvPr/>
        </p:nvPicPr>
        <p:blipFill rotWithShape="1">
          <a:blip r:embed="rId4">
            <a:alphaModFix/>
          </a:blip>
          <a:srcRect/>
          <a:stretch/>
        </p:blipFill>
        <p:spPr>
          <a:xfrm>
            <a:off x="1727200" y="4828859"/>
            <a:ext cx="5689599" cy="1428007"/>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2740</Words>
  <Application>Microsoft Office PowerPoint</Application>
  <PresentationFormat>On-screen Show (4:3)</PresentationFormat>
  <Paragraphs>314</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Trebuchet MS</vt:lpstr>
      <vt:lpstr>Noto Sans Symbols</vt:lpstr>
      <vt:lpstr>Century Gothic</vt:lpstr>
      <vt:lpstr>Gill Sans</vt:lpstr>
      <vt:lpstr>Comic Sans MS</vt:lpstr>
      <vt:lpstr>Ion</vt:lpstr>
      <vt:lpstr>PowerPoint Presentation</vt:lpstr>
      <vt:lpstr>Agenda</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Educational Standards</vt:lpstr>
      <vt:lpstr>School’s Curriculum</vt:lpstr>
      <vt:lpstr>Florida Assessment of Student Thinking (F.A.S.T.)</vt:lpstr>
      <vt:lpstr>Measuring Student Success Through  District Progress Monitoring Grades 6-8</vt:lpstr>
      <vt:lpstr>Measuring Student Success Through  District Progress Monitoring Grades 9-12</vt:lpstr>
      <vt:lpstr>Working Together! </vt:lpstr>
      <vt:lpstr>Parents’ Right to Know</vt:lpstr>
      <vt:lpstr>Parent &amp; Family Engagement Plan  Guidelines</vt:lpstr>
      <vt:lpstr>Parent &amp; Family Resource Area</vt:lpstr>
      <vt:lpstr>Your Involvement is Key to  Your Child’s Success!</vt:lpstr>
      <vt:lpstr>Additional Information</vt:lpstr>
      <vt:lpstr>  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S MEYER</dc:creator>
  <cp:lastModifiedBy>MELINDA S MEYER</cp:lastModifiedBy>
  <cp:revision>2</cp:revision>
  <dcterms:modified xsi:type="dcterms:W3CDTF">2024-08-20T18:47:34Z</dcterms:modified>
</cp:coreProperties>
</file>