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y="6858000" cx="9144000"/>
  <p:notesSz cx="6858000" cy="9144000"/>
  <p:embeddedFontLst>
    <p:embeddedFont>
      <p:font typeface="Arimo"/>
      <p:regular r:id="rId41"/>
      <p:bold r:id="rId42"/>
      <p:italic r:id="rId43"/>
      <p:boldItalic r:id="rId4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45" roundtripDataSignature="AMtx7mjMDyTQDVN0fEDz6hJJ2YnlDBuC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font" Target="fonts/Arimo-bold.fntdata"/><Relationship Id="rId41" Type="http://schemas.openxmlformats.org/officeDocument/2006/relationships/font" Target="fonts/Arimo-regular.fntdata"/><Relationship Id="rId22" Type="http://schemas.openxmlformats.org/officeDocument/2006/relationships/slide" Target="slides/slide16.xml"/><Relationship Id="rId44" Type="http://schemas.openxmlformats.org/officeDocument/2006/relationships/font" Target="fonts/Arimo-boldItalic.fntdata"/><Relationship Id="rId21" Type="http://schemas.openxmlformats.org/officeDocument/2006/relationships/slide" Target="slides/slide15.xml"/><Relationship Id="rId43" Type="http://schemas.openxmlformats.org/officeDocument/2006/relationships/font" Target="fonts/Arimo-italic.fntdata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45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60480f97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g60480f9755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5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31470" lvl="4" marL="22860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indent="-331470" lvl="5" marL="2743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31470" lvl="7" marL="3657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58" name="Google Shape;58;p35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5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4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9pPr>
          </a:lstStyle>
          <a:p/>
        </p:txBody>
      </p:sp>
      <p:sp>
        <p:nvSpPr>
          <p:cNvPr id="115" name="Google Shape;115;p46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4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46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9"/>
          <p:cNvSpPr txBox="1"/>
          <p:nvPr>
            <p:ph type="ctrTitle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SzPts val="3240"/>
              <a:buFont typeface="Noto Sans Symbols"/>
              <a:buNone/>
              <a:defRPr sz="36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67" name="Google Shape;167;p39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3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39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6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6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algn="l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31470" lvl="4" marL="22860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indent="-331470" lvl="5" marL="2743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indent="-331470" lvl="7" marL="3657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/>
        </p:txBody>
      </p:sp>
      <p:sp>
        <p:nvSpPr>
          <p:cNvPr id="64" name="Google Shape;64;p36"/>
          <p:cNvSpPr txBox="1"/>
          <p:nvPr>
            <p:ph idx="2" type="body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algn="l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31470" lvl="4" marL="22860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indent="-331470" lvl="5" marL="2743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indent="-331470" lvl="7" marL="3657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/>
        </p:txBody>
      </p:sp>
      <p:sp>
        <p:nvSpPr>
          <p:cNvPr id="65" name="Google Shape;65;p36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6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7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7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7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0"/>
          <p:cNvSpPr txBox="1"/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40"/>
          <p:cNvSpPr txBox="1"/>
          <p:nvPr>
            <p:ph idx="1" type="body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31470" lvl="4" marL="22860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indent="-331470" lvl="5" marL="2743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31470" lvl="7" marL="3657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76" name="Google Shape;76;p40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0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1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1"/>
          <p:cNvSpPr txBox="1"/>
          <p:nvPr>
            <p:ph idx="1" type="body"/>
          </p:nvPr>
        </p:nvSpPr>
        <p:spPr>
          <a:xfrm rot="5400000">
            <a:off x="2306637" y="-249238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31470" lvl="4" marL="22860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indent="-331470" lvl="5" marL="27432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31470" lvl="7" marL="3657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82" name="Google Shape;82;p41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4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4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4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/>
        </p:txBody>
      </p:sp>
      <p:sp>
        <p:nvSpPr>
          <p:cNvPr id="89" name="Google Shape;89;p42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1480" lvl="0" marL="457200" algn="l">
              <a:spcBef>
                <a:spcPts val="640"/>
              </a:spcBef>
              <a:spcAft>
                <a:spcPts val="0"/>
              </a:spcAft>
              <a:buSzPts val="288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indent="-365760" lvl="2" marL="137160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indent="-342900" lvl="4" marL="22860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5pPr>
            <a:lvl6pPr indent="-342900" lvl="5" marL="27432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6pPr>
            <a:lvl7pPr indent="-342900" lvl="6" marL="32004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7pPr>
            <a:lvl8pPr indent="-342900" lvl="7" marL="36576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8pPr>
            <a:lvl9pPr indent="-342900" lvl="8" marL="41148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9pPr>
          </a:lstStyle>
          <a:p/>
        </p:txBody>
      </p:sp>
      <p:sp>
        <p:nvSpPr>
          <p:cNvPr id="95" name="Google Shape;95;p4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/>
        </p:txBody>
      </p:sp>
      <p:sp>
        <p:nvSpPr>
          <p:cNvPr id="96" name="Google Shape;96;p4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4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4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4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4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4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4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1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9pPr>
          </a:lstStyle>
          <a:p/>
        </p:txBody>
      </p:sp>
      <p:sp>
        <p:nvSpPr>
          <p:cNvPr id="106" name="Google Shape;106;p4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5760" lvl="0" marL="45720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20039" lvl="4" marL="22860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indent="-320039" lvl="5" marL="27432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indent="-320039" lvl="6" marL="32004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indent="-320040" lvl="7" marL="36576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indent="-320040" lvl="8" marL="41148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/>
        </p:txBody>
      </p:sp>
      <p:sp>
        <p:nvSpPr>
          <p:cNvPr id="107" name="Google Shape;107;p4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1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440"/>
              <a:buNone/>
              <a:defRPr b="1" sz="1600"/>
            </a:lvl9pPr>
          </a:lstStyle>
          <a:p/>
        </p:txBody>
      </p:sp>
      <p:sp>
        <p:nvSpPr>
          <p:cNvPr id="108" name="Google Shape;108;p4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5760" lvl="0" marL="45720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20039" lvl="4" marL="22860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indent="-320039" lvl="5" marL="27432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indent="-320039" lvl="6" marL="32004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indent="-320040" lvl="7" marL="36576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indent="-320040" lvl="8" marL="411480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/>
        </p:txBody>
      </p:sp>
      <p:sp>
        <p:nvSpPr>
          <p:cNvPr id="109" name="Google Shape;109;p45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4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45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000058"/>
            </a:gs>
            <a:gs pos="100000">
              <a:schemeClr val="dk2"/>
            </a:gs>
          </a:gsLst>
          <a:lin ang="27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4"/>
          <p:cNvGrpSpPr/>
          <p:nvPr/>
        </p:nvGrpSpPr>
        <p:grpSpPr>
          <a:xfrm>
            <a:off x="0" y="0"/>
            <a:ext cx="9144000" cy="6856412"/>
            <a:chOff x="0" y="0"/>
            <a:chExt cx="5760" cy="4319"/>
          </a:xfrm>
        </p:grpSpPr>
        <p:sp>
          <p:nvSpPr>
            <p:cNvPr id="11" name="Google Shape;11;p34"/>
            <p:cNvSpPr/>
            <p:nvPr/>
          </p:nvSpPr>
          <p:spPr>
            <a:xfrm>
              <a:off x="0" y="12"/>
              <a:ext cx="5758" cy="3273"/>
            </a:xfrm>
            <a:custGeom>
              <a:rect b="b" l="l" r="r" t="t"/>
              <a:pathLst>
                <a:path extrusionOk="0" h="3273" w="574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00005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34"/>
            <p:cNvSpPr/>
            <p:nvPr/>
          </p:nvSpPr>
          <p:spPr>
            <a:xfrm>
              <a:off x="149" y="0"/>
              <a:ext cx="5609" cy="3243"/>
            </a:xfrm>
            <a:custGeom>
              <a:rect b="b" l="l" r="r" t="t"/>
              <a:pathLst>
                <a:path extrusionOk="0" h="3243" w="5591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34"/>
            <p:cNvSpPr/>
            <p:nvPr/>
          </p:nvSpPr>
          <p:spPr>
            <a:xfrm>
              <a:off x="0" y="3433"/>
              <a:ext cx="4038" cy="191"/>
            </a:xfrm>
            <a:custGeom>
              <a:rect b="b" l="l" r="r" t="t"/>
              <a:pathLst>
                <a:path extrusionOk="0" h="192" w="404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34"/>
            <p:cNvSpPr/>
            <p:nvPr/>
          </p:nvSpPr>
          <p:spPr>
            <a:xfrm>
              <a:off x="4038" y="3577"/>
              <a:ext cx="1720" cy="65"/>
            </a:xfrm>
            <a:custGeom>
              <a:rect b="b" l="l" r="r" t="t"/>
              <a:pathLst>
                <a:path extrusionOk="0" h="66" w="1722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34"/>
            <p:cNvSpPr/>
            <p:nvPr/>
          </p:nvSpPr>
          <p:spPr>
            <a:xfrm>
              <a:off x="0" y="3726"/>
              <a:ext cx="4784" cy="329"/>
            </a:xfrm>
            <a:custGeom>
              <a:rect b="b" l="l" r="r" t="t"/>
              <a:pathLst>
                <a:path extrusionOk="0" h="329" w="478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00007D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4"/>
            <p:cNvSpPr/>
            <p:nvPr/>
          </p:nvSpPr>
          <p:spPr>
            <a:xfrm>
              <a:off x="4784" y="3702"/>
              <a:ext cx="974" cy="101"/>
            </a:xfrm>
            <a:custGeom>
              <a:rect b="b" l="l" r="r" t="t"/>
              <a:pathLst>
                <a:path extrusionOk="0" h="101" w="975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34"/>
            <p:cNvSpPr/>
            <p:nvPr/>
          </p:nvSpPr>
          <p:spPr>
            <a:xfrm>
              <a:off x="3619" y="3815"/>
              <a:ext cx="2139" cy="198"/>
            </a:xfrm>
            <a:custGeom>
              <a:rect b="b" l="l" r="r" t="t"/>
              <a:pathLst>
                <a:path extrusionOk="0" h="198" w="2141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34"/>
            <p:cNvSpPr/>
            <p:nvPr/>
          </p:nvSpPr>
          <p:spPr>
            <a:xfrm>
              <a:off x="0" y="3971"/>
              <a:ext cx="3619" cy="348"/>
            </a:xfrm>
            <a:custGeom>
              <a:rect b="b" l="l" r="r" t="t"/>
              <a:pathLst>
                <a:path extrusionOk="0" h="348" w="3623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34"/>
            <p:cNvSpPr/>
            <p:nvPr/>
          </p:nvSpPr>
          <p:spPr>
            <a:xfrm>
              <a:off x="2097" y="4043"/>
              <a:ext cx="2514" cy="276"/>
            </a:xfrm>
            <a:custGeom>
              <a:rect b="b" l="l" r="r" t="t"/>
              <a:pathLst>
                <a:path extrusionOk="0" h="276" w="2517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4"/>
            <p:cNvSpPr/>
            <p:nvPr/>
          </p:nvSpPr>
          <p:spPr>
            <a:xfrm>
              <a:off x="4354" y="3869"/>
              <a:ext cx="1404" cy="378"/>
            </a:xfrm>
            <a:custGeom>
              <a:rect b="b" l="l" r="r" t="t"/>
              <a:pathLst>
                <a:path extrusionOk="0" h="378" w="1405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8089C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4"/>
            <p:cNvSpPr/>
            <p:nvPr/>
          </p:nvSpPr>
          <p:spPr>
            <a:xfrm>
              <a:off x="5030" y="3151"/>
              <a:ext cx="728" cy="240"/>
            </a:xfrm>
            <a:custGeom>
              <a:rect b="b" l="l" r="r" t="t"/>
              <a:pathLst>
                <a:path extrusionOk="0" h="240" w="729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4"/>
            <p:cNvSpPr/>
            <p:nvPr/>
          </p:nvSpPr>
          <p:spPr>
            <a:xfrm>
              <a:off x="0" y="1486"/>
              <a:ext cx="5030" cy="1671"/>
            </a:xfrm>
            <a:custGeom>
              <a:rect b="b" l="l" r="r" t="t"/>
              <a:pathLst>
                <a:path extrusionOk="0" h="1672" w="5035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000053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4"/>
            <p:cNvSpPr/>
            <p:nvPr/>
          </p:nvSpPr>
          <p:spPr>
            <a:xfrm>
              <a:off x="5030" y="3049"/>
              <a:ext cx="728" cy="318"/>
            </a:xfrm>
            <a:custGeom>
              <a:rect b="b" l="l" r="r" t="t"/>
              <a:pathLst>
                <a:path extrusionOk="0" h="318" w="729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4"/>
            <p:cNvSpPr/>
            <p:nvPr/>
          </p:nvSpPr>
          <p:spPr>
            <a:xfrm>
              <a:off x="0" y="916"/>
              <a:ext cx="5030" cy="2187"/>
            </a:xfrm>
            <a:custGeom>
              <a:rect b="b" l="l" r="r" t="t"/>
              <a:pathLst>
                <a:path extrusionOk="0" h="2188" w="5035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4"/>
            <p:cNvSpPr/>
            <p:nvPr/>
          </p:nvSpPr>
          <p:spPr>
            <a:xfrm>
              <a:off x="2294" y="0"/>
              <a:ext cx="3159" cy="2725"/>
            </a:xfrm>
            <a:custGeom>
              <a:rect b="b" l="l" r="r" t="t"/>
              <a:pathLst>
                <a:path extrusionOk="0" h="2727" w="3163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B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34"/>
            <p:cNvSpPr/>
            <p:nvPr/>
          </p:nvSpPr>
          <p:spPr>
            <a:xfrm>
              <a:off x="5435" y="2702"/>
              <a:ext cx="323" cy="299"/>
            </a:xfrm>
            <a:custGeom>
              <a:rect b="b" l="l" r="r" t="t"/>
              <a:pathLst>
                <a:path extrusionOk="0" h="299" w="323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F0F9F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4"/>
            <p:cNvSpPr/>
            <p:nvPr/>
          </p:nvSpPr>
          <p:spPr>
            <a:xfrm>
              <a:off x="5477" y="2588"/>
              <a:ext cx="281" cy="335"/>
            </a:xfrm>
            <a:custGeom>
              <a:rect b="b" l="l" r="r" t="t"/>
              <a:pathLst>
                <a:path extrusionOk="0" h="335" w="281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34"/>
            <p:cNvSpPr/>
            <p:nvPr/>
          </p:nvSpPr>
          <p:spPr>
            <a:xfrm>
              <a:off x="2454" y="0"/>
              <a:ext cx="3119" cy="2678"/>
            </a:xfrm>
            <a:custGeom>
              <a:rect b="b" l="l" r="r" t="t"/>
              <a:pathLst>
                <a:path extrusionOk="0" h="2680" w="3122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7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34"/>
            <p:cNvSpPr/>
            <p:nvPr/>
          </p:nvSpPr>
          <p:spPr>
            <a:xfrm>
              <a:off x="5626" y="2534"/>
              <a:ext cx="132" cy="132"/>
            </a:xfrm>
            <a:custGeom>
              <a:rect b="b" l="l" r="r" t="t"/>
              <a:pathLst>
                <a:path extrusionOk="0" h="132" w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4"/>
            <p:cNvSpPr/>
            <p:nvPr/>
          </p:nvSpPr>
          <p:spPr>
            <a:xfrm>
              <a:off x="3112" y="0"/>
              <a:ext cx="2514" cy="2534"/>
            </a:xfrm>
            <a:custGeom>
              <a:rect b="b" l="l" r="r" t="t"/>
              <a:pathLst>
                <a:path extrusionOk="0" h="2536" w="2517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F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4"/>
            <p:cNvSpPr/>
            <p:nvPr/>
          </p:nvSpPr>
          <p:spPr>
            <a:xfrm>
              <a:off x="3488" y="0"/>
              <a:ext cx="2198" cy="2480"/>
            </a:xfrm>
            <a:custGeom>
              <a:rect b="b" l="l" r="r" t="t"/>
              <a:pathLst>
                <a:path extrusionOk="0" h="2482" w="220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34"/>
            <p:cNvSpPr/>
            <p:nvPr/>
          </p:nvSpPr>
          <p:spPr>
            <a:xfrm>
              <a:off x="5674" y="2474"/>
              <a:ext cx="84" cy="96"/>
            </a:xfrm>
            <a:custGeom>
              <a:rect b="b" l="l" r="r" t="t"/>
              <a:pathLst>
                <a:path extrusionOk="0" h="96" w="84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1717A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4"/>
            <p:cNvSpPr/>
            <p:nvPr/>
          </p:nvSpPr>
          <p:spPr>
            <a:xfrm>
              <a:off x="5603" y="850"/>
              <a:ext cx="155" cy="516"/>
            </a:xfrm>
            <a:custGeom>
              <a:rect b="b" l="l" r="r" t="t"/>
              <a:pathLst>
                <a:path extrusionOk="0" h="516" w="155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34"/>
            <p:cNvSpPr/>
            <p:nvPr/>
          </p:nvSpPr>
          <p:spPr>
            <a:xfrm>
              <a:off x="5107" y="0"/>
              <a:ext cx="573" cy="1042"/>
            </a:xfrm>
            <a:custGeom>
              <a:rect b="b" l="l" r="r" t="t"/>
              <a:pathLst>
                <a:path extrusionOk="0" h="1043" w="574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34"/>
            <p:cNvSpPr/>
            <p:nvPr/>
          </p:nvSpPr>
          <p:spPr>
            <a:xfrm>
              <a:off x="5411" y="0"/>
              <a:ext cx="341" cy="796"/>
            </a:xfrm>
            <a:custGeom>
              <a:rect b="b" l="l" r="r" t="t"/>
              <a:pathLst>
                <a:path extrusionOk="0" h="797" w="341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000059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34"/>
            <p:cNvSpPr/>
            <p:nvPr/>
          </p:nvSpPr>
          <p:spPr>
            <a:xfrm>
              <a:off x="5698" y="653"/>
              <a:ext cx="60" cy="311"/>
            </a:xfrm>
            <a:custGeom>
              <a:rect b="b" l="l" r="r" t="t"/>
              <a:pathLst>
                <a:path extrusionOk="0" h="312" w="6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34"/>
            <p:cNvSpPr/>
            <p:nvPr/>
          </p:nvSpPr>
          <p:spPr>
            <a:xfrm>
              <a:off x="2" y="1601"/>
              <a:ext cx="5752" cy="1864"/>
            </a:xfrm>
            <a:custGeom>
              <a:rect b="b" l="l" r="r" t="t"/>
              <a:pathLst>
                <a:path extrusionOk="0" h="1864" w="574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34"/>
            <p:cNvSpPr/>
            <p:nvPr/>
          </p:nvSpPr>
          <p:spPr>
            <a:xfrm>
              <a:off x="5754" y="3483"/>
              <a:ext cx="6" cy="6"/>
            </a:xfrm>
            <a:custGeom>
              <a:rect b="b" l="l" r="r" t="t"/>
              <a:pathLst>
                <a:path extrusionOk="0" h="6" w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34"/>
            <p:cNvSpPr/>
            <p:nvPr/>
          </p:nvSpPr>
          <p:spPr>
            <a:xfrm>
              <a:off x="2" y="2152"/>
              <a:ext cx="5752" cy="1337"/>
            </a:xfrm>
            <a:custGeom>
              <a:rect b="b" l="l" r="r" t="t"/>
              <a:pathLst>
                <a:path extrusionOk="0" h="1337" w="574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34"/>
            <p:cNvSpPr/>
            <p:nvPr/>
          </p:nvSpPr>
          <p:spPr>
            <a:xfrm>
              <a:off x="2" y="3177"/>
              <a:ext cx="5752" cy="414"/>
            </a:xfrm>
            <a:custGeom>
              <a:rect b="b" l="l" r="r" t="t"/>
              <a:pathLst>
                <a:path extrusionOk="0" h="414" w="574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34"/>
            <p:cNvSpPr/>
            <p:nvPr/>
          </p:nvSpPr>
          <p:spPr>
            <a:xfrm>
              <a:off x="1297" y="0"/>
              <a:ext cx="4457" cy="3177"/>
            </a:xfrm>
            <a:custGeom>
              <a:rect b="b" l="l" r="r" t="t"/>
              <a:pathLst>
                <a:path extrusionOk="0" h="3177" w="4448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A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34"/>
            <p:cNvSpPr/>
            <p:nvPr/>
          </p:nvSpPr>
          <p:spPr>
            <a:xfrm>
              <a:off x="3321" y="0"/>
              <a:ext cx="2433" cy="2614"/>
            </a:xfrm>
            <a:custGeom>
              <a:rect b="b" l="l" r="r" t="t"/>
              <a:pathLst>
                <a:path extrusionOk="0" h="2614" w="2428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34"/>
            <p:cNvSpPr/>
            <p:nvPr/>
          </p:nvSpPr>
          <p:spPr>
            <a:xfrm>
              <a:off x="3950" y="0"/>
              <a:ext cx="1804" cy="2464"/>
            </a:xfrm>
            <a:custGeom>
              <a:rect b="b" l="l" r="r" t="t"/>
              <a:pathLst>
                <a:path extrusionOk="0" h="2464" w="180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34"/>
            <p:cNvSpPr/>
            <p:nvPr/>
          </p:nvSpPr>
          <p:spPr>
            <a:xfrm>
              <a:off x="4519" y="0"/>
              <a:ext cx="1235" cy="2074"/>
            </a:xfrm>
            <a:custGeom>
              <a:rect b="b" l="l" r="r" t="t"/>
              <a:pathLst>
                <a:path extrusionOk="0" h="2074" w="1232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8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34"/>
            <p:cNvSpPr/>
            <p:nvPr/>
          </p:nvSpPr>
          <p:spPr>
            <a:xfrm>
              <a:off x="4694" y="0"/>
              <a:ext cx="1060" cy="1936"/>
            </a:xfrm>
            <a:custGeom>
              <a:rect b="b" l="l" r="r" t="t"/>
              <a:pathLst>
                <a:path extrusionOk="0" h="1936" w="1058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34"/>
            <p:cNvSpPr/>
            <p:nvPr/>
          </p:nvSpPr>
          <p:spPr>
            <a:xfrm>
              <a:off x="4981" y="0"/>
              <a:ext cx="773" cy="1487"/>
            </a:xfrm>
            <a:custGeom>
              <a:rect b="b" l="l" r="r" t="t"/>
              <a:pathLst>
                <a:path extrusionOk="0" h="1487" w="771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000079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7" name="Google Shape;47;p34"/>
            <p:cNvGrpSpPr/>
            <p:nvPr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8" name="Google Shape;48;p34"/>
              <p:cNvSpPr/>
              <p:nvPr/>
            </p:nvSpPr>
            <p:spPr>
              <a:xfrm>
                <a:off x="0" y="1632"/>
                <a:ext cx="3670" cy="1313"/>
              </a:xfrm>
              <a:custGeom>
                <a:rect b="b" l="l" r="r" t="t"/>
                <a:pathLst>
                  <a:path extrusionOk="0" h="1313" w="3659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6F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49;p34"/>
              <p:cNvSpPr/>
              <p:nvPr/>
            </p:nvSpPr>
            <p:spPr>
              <a:xfrm>
                <a:off x="3646" y="2795"/>
                <a:ext cx="2112" cy="695"/>
              </a:xfrm>
              <a:custGeom>
                <a:rect b="b" l="l" r="r" t="t"/>
                <a:pathLst>
                  <a:path extrusionOk="0" h="695" w="210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1717A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50" name="Google Shape;50;p34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3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148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57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34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3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3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000058"/>
            </a:gs>
            <a:gs pos="100000">
              <a:schemeClr val="dk2"/>
            </a:gs>
          </a:gsLst>
          <a:lin ang="2700000" scaled="0"/>
        </a:gra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38"/>
          <p:cNvGrpSpPr/>
          <p:nvPr/>
        </p:nvGrpSpPr>
        <p:grpSpPr>
          <a:xfrm>
            <a:off x="0" y="0"/>
            <a:ext cx="9144000" cy="6856412"/>
            <a:chOff x="0" y="0"/>
            <a:chExt cx="5760" cy="4319"/>
          </a:xfrm>
        </p:grpSpPr>
        <p:sp>
          <p:nvSpPr>
            <p:cNvPr id="120" name="Google Shape;120;p38"/>
            <p:cNvSpPr/>
            <p:nvPr/>
          </p:nvSpPr>
          <p:spPr>
            <a:xfrm>
              <a:off x="0" y="12"/>
              <a:ext cx="5758" cy="3273"/>
            </a:xfrm>
            <a:custGeom>
              <a:rect b="b" l="l" r="r" t="t"/>
              <a:pathLst>
                <a:path extrusionOk="0" h="3273" w="574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00005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38"/>
            <p:cNvSpPr/>
            <p:nvPr/>
          </p:nvSpPr>
          <p:spPr>
            <a:xfrm>
              <a:off x="149" y="0"/>
              <a:ext cx="5609" cy="3243"/>
            </a:xfrm>
            <a:custGeom>
              <a:rect b="b" l="l" r="r" t="t"/>
              <a:pathLst>
                <a:path extrusionOk="0" h="3243" w="5591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38"/>
            <p:cNvSpPr/>
            <p:nvPr/>
          </p:nvSpPr>
          <p:spPr>
            <a:xfrm>
              <a:off x="0" y="3433"/>
              <a:ext cx="4038" cy="191"/>
            </a:xfrm>
            <a:custGeom>
              <a:rect b="b" l="l" r="r" t="t"/>
              <a:pathLst>
                <a:path extrusionOk="0" h="192" w="404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38"/>
            <p:cNvSpPr/>
            <p:nvPr/>
          </p:nvSpPr>
          <p:spPr>
            <a:xfrm>
              <a:off x="4038" y="3577"/>
              <a:ext cx="1720" cy="65"/>
            </a:xfrm>
            <a:custGeom>
              <a:rect b="b" l="l" r="r" t="t"/>
              <a:pathLst>
                <a:path extrusionOk="0" h="66" w="1722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38"/>
            <p:cNvSpPr/>
            <p:nvPr/>
          </p:nvSpPr>
          <p:spPr>
            <a:xfrm>
              <a:off x="0" y="3726"/>
              <a:ext cx="4784" cy="329"/>
            </a:xfrm>
            <a:custGeom>
              <a:rect b="b" l="l" r="r" t="t"/>
              <a:pathLst>
                <a:path extrusionOk="0" h="329" w="478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00007D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38"/>
            <p:cNvSpPr/>
            <p:nvPr/>
          </p:nvSpPr>
          <p:spPr>
            <a:xfrm>
              <a:off x="4784" y="3702"/>
              <a:ext cx="974" cy="101"/>
            </a:xfrm>
            <a:custGeom>
              <a:rect b="b" l="l" r="r" t="t"/>
              <a:pathLst>
                <a:path extrusionOk="0" h="101" w="975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38"/>
            <p:cNvSpPr/>
            <p:nvPr/>
          </p:nvSpPr>
          <p:spPr>
            <a:xfrm>
              <a:off x="3619" y="3815"/>
              <a:ext cx="2139" cy="198"/>
            </a:xfrm>
            <a:custGeom>
              <a:rect b="b" l="l" r="r" t="t"/>
              <a:pathLst>
                <a:path extrusionOk="0" h="198" w="2141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38"/>
            <p:cNvSpPr/>
            <p:nvPr/>
          </p:nvSpPr>
          <p:spPr>
            <a:xfrm>
              <a:off x="0" y="3971"/>
              <a:ext cx="3619" cy="348"/>
            </a:xfrm>
            <a:custGeom>
              <a:rect b="b" l="l" r="r" t="t"/>
              <a:pathLst>
                <a:path extrusionOk="0" h="348" w="3623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38"/>
            <p:cNvSpPr/>
            <p:nvPr/>
          </p:nvSpPr>
          <p:spPr>
            <a:xfrm>
              <a:off x="2097" y="4043"/>
              <a:ext cx="2514" cy="276"/>
            </a:xfrm>
            <a:custGeom>
              <a:rect b="b" l="l" r="r" t="t"/>
              <a:pathLst>
                <a:path extrusionOk="0" h="276" w="2517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38"/>
            <p:cNvSpPr/>
            <p:nvPr/>
          </p:nvSpPr>
          <p:spPr>
            <a:xfrm>
              <a:off x="4354" y="3869"/>
              <a:ext cx="1404" cy="378"/>
            </a:xfrm>
            <a:custGeom>
              <a:rect b="b" l="l" r="r" t="t"/>
              <a:pathLst>
                <a:path extrusionOk="0" h="378" w="1405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8089C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8"/>
            <p:cNvSpPr/>
            <p:nvPr/>
          </p:nvSpPr>
          <p:spPr>
            <a:xfrm>
              <a:off x="5030" y="3151"/>
              <a:ext cx="728" cy="240"/>
            </a:xfrm>
            <a:custGeom>
              <a:rect b="b" l="l" r="r" t="t"/>
              <a:pathLst>
                <a:path extrusionOk="0" h="240" w="729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38"/>
            <p:cNvSpPr/>
            <p:nvPr/>
          </p:nvSpPr>
          <p:spPr>
            <a:xfrm>
              <a:off x="0" y="1486"/>
              <a:ext cx="5030" cy="1671"/>
            </a:xfrm>
            <a:custGeom>
              <a:rect b="b" l="l" r="r" t="t"/>
              <a:pathLst>
                <a:path extrusionOk="0" h="1672" w="5035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000053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38"/>
            <p:cNvSpPr/>
            <p:nvPr/>
          </p:nvSpPr>
          <p:spPr>
            <a:xfrm>
              <a:off x="5030" y="3049"/>
              <a:ext cx="728" cy="318"/>
            </a:xfrm>
            <a:custGeom>
              <a:rect b="b" l="l" r="r" t="t"/>
              <a:pathLst>
                <a:path extrusionOk="0" h="318" w="729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38"/>
            <p:cNvSpPr/>
            <p:nvPr/>
          </p:nvSpPr>
          <p:spPr>
            <a:xfrm>
              <a:off x="0" y="916"/>
              <a:ext cx="5030" cy="2187"/>
            </a:xfrm>
            <a:custGeom>
              <a:rect b="b" l="l" r="r" t="t"/>
              <a:pathLst>
                <a:path extrusionOk="0" h="2188" w="5035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38"/>
            <p:cNvSpPr/>
            <p:nvPr/>
          </p:nvSpPr>
          <p:spPr>
            <a:xfrm>
              <a:off x="2294" y="0"/>
              <a:ext cx="3159" cy="2725"/>
            </a:xfrm>
            <a:custGeom>
              <a:rect b="b" l="l" r="r" t="t"/>
              <a:pathLst>
                <a:path extrusionOk="0" h="2727" w="3163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B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38"/>
            <p:cNvSpPr/>
            <p:nvPr/>
          </p:nvSpPr>
          <p:spPr>
            <a:xfrm>
              <a:off x="5435" y="2702"/>
              <a:ext cx="323" cy="299"/>
            </a:xfrm>
            <a:custGeom>
              <a:rect b="b" l="l" r="r" t="t"/>
              <a:pathLst>
                <a:path extrusionOk="0" h="299" w="323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F0F9F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38"/>
            <p:cNvSpPr/>
            <p:nvPr/>
          </p:nvSpPr>
          <p:spPr>
            <a:xfrm>
              <a:off x="5477" y="2588"/>
              <a:ext cx="281" cy="335"/>
            </a:xfrm>
            <a:custGeom>
              <a:rect b="b" l="l" r="r" t="t"/>
              <a:pathLst>
                <a:path extrusionOk="0" h="335" w="281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38"/>
            <p:cNvSpPr/>
            <p:nvPr/>
          </p:nvSpPr>
          <p:spPr>
            <a:xfrm>
              <a:off x="2454" y="0"/>
              <a:ext cx="3119" cy="2678"/>
            </a:xfrm>
            <a:custGeom>
              <a:rect b="b" l="l" r="r" t="t"/>
              <a:pathLst>
                <a:path extrusionOk="0" h="2680" w="3122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7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38"/>
            <p:cNvSpPr/>
            <p:nvPr/>
          </p:nvSpPr>
          <p:spPr>
            <a:xfrm>
              <a:off x="5626" y="2534"/>
              <a:ext cx="132" cy="132"/>
            </a:xfrm>
            <a:custGeom>
              <a:rect b="b" l="l" r="r" t="t"/>
              <a:pathLst>
                <a:path extrusionOk="0" h="132" w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38"/>
            <p:cNvSpPr/>
            <p:nvPr/>
          </p:nvSpPr>
          <p:spPr>
            <a:xfrm>
              <a:off x="3112" y="0"/>
              <a:ext cx="2514" cy="2534"/>
            </a:xfrm>
            <a:custGeom>
              <a:rect b="b" l="l" r="r" t="t"/>
              <a:pathLst>
                <a:path extrusionOk="0" h="2536" w="2517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F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38"/>
            <p:cNvSpPr/>
            <p:nvPr/>
          </p:nvSpPr>
          <p:spPr>
            <a:xfrm>
              <a:off x="3488" y="0"/>
              <a:ext cx="2198" cy="2480"/>
            </a:xfrm>
            <a:custGeom>
              <a:rect b="b" l="l" r="r" t="t"/>
              <a:pathLst>
                <a:path extrusionOk="0" h="2482" w="220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38"/>
            <p:cNvSpPr/>
            <p:nvPr/>
          </p:nvSpPr>
          <p:spPr>
            <a:xfrm>
              <a:off x="5674" y="2474"/>
              <a:ext cx="84" cy="96"/>
            </a:xfrm>
            <a:custGeom>
              <a:rect b="b" l="l" r="r" t="t"/>
              <a:pathLst>
                <a:path extrusionOk="0" h="96" w="84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1717A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38"/>
            <p:cNvSpPr/>
            <p:nvPr/>
          </p:nvSpPr>
          <p:spPr>
            <a:xfrm>
              <a:off x="5603" y="850"/>
              <a:ext cx="155" cy="516"/>
            </a:xfrm>
            <a:custGeom>
              <a:rect b="b" l="l" r="r" t="t"/>
              <a:pathLst>
                <a:path extrusionOk="0" h="516" w="155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38"/>
            <p:cNvSpPr/>
            <p:nvPr/>
          </p:nvSpPr>
          <p:spPr>
            <a:xfrm>
              <a:off x="5107" y="0"/>
              <a:ext cx="573" cy="1042"/>
            </a:xfrm>
            <a:custGeom>
              <a:rect b="b" l="l" r="r" t="t"/>
              <a:pathLst>
                <a:path extrusionOk="0" h="1043" w="574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38"/>
            <p:cNvSpPr/>
            <p:nvPr/>
          </p:nvSpPr>
          <p:spPr>
            <a:xfrm>
              <a:off x="5411" y="0"/>
              <a:ext cx="341" cy="796"/>
            </a:xfrm>
            <a:custGeom>
              <a:rect b="b" l="l" r="r" t="t"/>
              <a:pathLst>
                <a:path extrusionOk="0" h="797" w="341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000059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38"/>
            <p:cNvSpPr/>
            <p:nvPr/>
          </p:nvSpPr>
          <p:spPr>
            <a:xfrm>
              <a:off x="5698" y="653"/>
              <a:ext cx="60" cy="311"/>
            </a:xfrm>
            <a:custGeom>
              <a:rect b="b" l="l" r="r" t="t"/>
              <a:pathLst>
                <a:path extrusionOk="0" h="312" w="6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38"/>
            <p:cNvSpPr/>
            <p:nvPr/>
          </p:nvSpPr>
          <p:spPr>
            <a:xfrm>
              <a:off x="2" y="1601"/>
              <a:ext cx="5752" cy="1864"/>
            </a:xfrm>
            <a:custGeom>
              <a:rect b="b" l="l" r="r" t="t"/>
              <a:pathLst>
                <a:path extrusionOk="0" h="1864" w="574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38"/>
            <p:cNvSpPr/>
            <p:nvPr/>
          </p:nvSpPr>
          <p:spPr>
            <a:xfrm>
              <a:off x="5754" y="3483"/>
              <a:ext cx="6" cy="6"/>
            </a:xfrm>
            <a:custGeom>
              <a:rect b="b" l="l" r="r" t="t"/>
              <a:pathLst>
                <a:path extrusionOk="0" h="6" w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38"/>
            <p:cNvSpPr/>
            <p:nvPr/>
          </p:nvSpPr>
          <p:spPr>
            <a:xfrm>
              <a:off x="2" y="2152"/>
              <a:ext cx="5752" cy="1337"/>
            </a:xfrm>
            <a:custGeom>
              <a:rect b="b" l="l" r="r" t="t"/>
              <a:pathLst>
                <a:path extrusionOk="0" h="1337" w="574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38"/>
            <p:cNvSpPr/>
            <p:nvPr/>
          </p:nvSpPr>
          <p:spPr>
            <a:xfrm>
              <a:off x="2" y="3177"/>
              <a:ext cx="5752" cy="414"/>
            </a:xfrm>
            <a:custGeom>
              <a:rect b="b" l="l" r="r" t="t"/>
              <a:pathLst>
                <a:path extrusionOk="0" h="414" w="574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38"/>
            <p:cNvSpPr/>
            <p:nvPr/>
          </p:nvSpPr>
          <p:spPr>
            <a:xfrm>
              <a:off x="1297" y="0"/>
              <a:ext cx="4457" cy="3177"/>
            </a:xfrm>
            <a:custGeom>
              <a:rect b="b" l="l" r="r" t="t"/>
              <a:pathLst>
                <a:path extrusionOk="0" h="3177" w="4448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A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38"/>
            <p:cNvSpPr/>
            <p:nvPr/>
          </p:nvSpPr>
          <p:spPr>
            <a:xfrm>
              <a:off x="3321" y="0"/>
              <a:ext cx="2433" cy="2614"/>
            </a:xfrm>
            <a:custGeom>
              <a:rect b="b" l="l" r="r" t="t"/>
              <a:pathLst>
                <a:path extrusionOk="0" h="2614" w="2428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38"/>
            <p:cNvSpPr/>
            <p:nvPr/>
          </p:nvSpPr>
          <p:spPr>
            <a:xfrm>
              <a:off x="3950" y="0"/>
              <a:ext cx="1804" cy="2464"/>
            </a:xfrm>
            <a:custGeom>
              <a:rect b="b" l="l" r="r" t="t"/>
              <a:pathLst>
                <a:path extrusionOk="0" h="2464" w="180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38"/>
            <p:cNvSpPr/>
            <p:nvPr/>
          </p:nvSpPr>
          <p:spPr>
            <a:xfrm>
              <a:off x="4519" y="0"/>
              <a:ext cx="1235" cy="2074"/>
            </a:xfrm>
            <a:custGeom>
              <a:rect b="b" l="l" r="r" t="t"/>
              <a:pathLst>
                <a:path extrusionOk="0" h="2074" w="1232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8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38"/>
            <p:cNvSpPr/>
            <p:nvPr/>
          </p:nvSpPr>
          <p:spPr>
            <a:xfrm>
              <a:off x="4694" y="0"/>
              <a:ext cx="1060" cy="1936"/>
            </a:xfrm>
            <a:custGeom>
              <a:rect b="b" l="l" r="r" t="t"/>
              <a:pathLst>
                <a:path extrusionOk="0" h="1936" w="1058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38"/>
            <p:cNvSpPr/>
            <p:nvPr/>
          </p:nvSpPr>
          <p:spPr>
            <a:xfrm>
              <a:off x="4981" y="0"/>
              <a:ext cx="773" cy="1487"/>
            </a:xfrm>
            <a:custGeom>
              <a:rect b="b" l="l" r="r" t="t"/>
              <a:pathLst>
                <a:path extrusionOk="0" h="1487" w="771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000079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6" name="Google Shape;156;p38"/>
            <p:cNvGrpSpPr/>
            <p:nvPr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57" name="Google Shape;157;p38"/>
              <p:cNvSpPr/>
              <p:nvPr/>
            </p:nvSpPr>
            <p:spPr>
              <a:xfrm>
                <a:off x="0" y="1632"/>
                <a:ext cx="3670" cy="1313"/>
              </a:xfrm>
              <a:custGeom>
                <a:rect b="b" l="l" r="r" t="t"/>
                <a:pathLst>
                  <a:path extrusionOk="0" h="1313" w="3659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6F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38"/>
              <p:cNvSpPr/>
              <p:nvPr/>
            </p:nvSpPr>
            <p:spPr>
              <a:xfrm>
                <a:off x="3646" y="2795"/>
                <a:ext cx="2112" cy="695"/>
              </a:xfrm>
              <a:custGeom>
                <a:rect b="b" l="l" r="r" t="t"/>
                <a:pathLst>
                  <a:path extrusionOk="0" h="695" w="210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1717A2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59" name="Google Shape;159;p38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0" name="Google Shape;160;p3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148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57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1" name="Google Shape;161;p38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2" name="Google Shape;162;p3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3" name="Google Shape;163;p38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easybib.com/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ssefflorida.com/wp-content/uploads/2019/07/2020-SSEF-Abstract.pdf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://www.sciserv.org" TargetMode="External"/><Relationship Id="rId4" Type="http://schemas.openxmlformats.org/officeDocument/2006/relationships/hyperlink" Target="http://www.sciencefaircenter.com/science_fair_basics.tpl?cart=11249928173913392" TargetMode="External"/><Relationship Id="rId5" Type="http://schemas.openxmlformats.org/officeDocument/2006/relationships/hyperlink" Target="http://www.scifair.org/howtowriteakillerreport.html" TargetMode="External"/><Relationship Id="rId6" Type="http://schemas.openxmlformats.org/officeDocument/2006/relationships/hyperlink" Target="http://www.sciencebuddies.org" TargetMode="External"/><Relationship Id="rId7" Type="http://schemas.openxmlformats.org/officeDocument/2006/relationships/hyperlink" Target="http://www.cdli.ca/~jbarron/intermed.html" TargetMode="Externa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7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"/>
          <p:cNvSpPr txBox="1"/>
          <p:nvPr>
            <p:ph type="title"/>
          </p:nvPr>
        </p:nvSpPr>
        <p:spPr>
          <a:xfrm>
            <a:off x="533400" y="990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mo"/>
              <a:buNone/>
            </a:pPr>
            <a:r>
              <a:rPr b="1" i="0" lang="en-US" sz="4800" u="none">
                <a:solidFill>
                  <a:schemeClr val="lt2"/>
                </a:solidFill>
                <a:latin typeface="Arimo"/>
                <a:ea typeface="Arimo"/>
                <a:cs typeface="Arimo"/>
                <a:sym typeface="Arimo"/>
              </a:rPr>
              <a:t>How </a:t>
            </a:r>
            <a:r>
              <a:rPr b="1" i="0" lang="en-US" sz="4800" u="none">
                <a:solidFill>
                  <a:schemeClr val="lt2"/>
                </a:solidFill>
                <a:latin typeface="Arial "/>
                <a:ea typeface="Arial "/>
                <a:cs typeface="Arial "/>
                <a:sym typeface="Arial "/>
              </a:rPr>
              <a:t>to Successfully Complete a Science Fair Project</a:t>
            </a:r>
            <a:endParaRPr/>
          </a:p>
        </p:txBody>
      </p:sp>
      <p:sp>
        <p:nvSpPr>
          <p:cNvPr id="175" name="Google Shape;175;p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0020" lvl="0" marL="342900" rtl="0" algn="l">
              <a:spcBef>
                <a:spcPts val="64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"/>
          <p:cNvSpPr txBox="1"/>
          <p:nvPr/>
        </p:nvSpPr>
        <p:spPr>
          <a:xfrm>
            <a:off x="1066800" y="5562600"/>
            <a:ext cx="7315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Everything you need to know about the research process…</a:t>
            </a:r>
            <a:endParaRPr/>
          </a:p>
        </p:txBody>
      </p:sp>
      <p:pic>
        <p:nvPicPr>
          <p:cNvPr id="177" name="Google Shape;17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4600" y="2819400"/>
            <a:ext cx="4267200" cy="266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0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Review of Literature</a:t>
            </a:r>
            <a:endParaRPr/>
          </a:p>
        </p:txBody>
      </p:sp>
      <p:sp>
        <p:nvSpPr>
          <p:cNvPr id="236" name="Google Shape;236;p10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Report on what the student has learned from resources.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paper must be written in your child’s  </a:t>
            </a:r>
            <a:r>
              <a:rPr b="0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own words-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no plagiarism. 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Hypothesis</a:t>
            </a:r>
            <a:endParaRPr/>
          </a:p>
        </p:txBody>
      </p:sp>
      <p:sp>
        <p:nvSpPr>
          <p:cNvPr id="242" name="Google Shape;242;p1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hypothesis is an answer or solution to your title question, based on your research.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 is an “educated guess” about what will happen in the experiment.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Should be in the form: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If…then… because…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2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Materials</a:t>
            </a:r>
            <a:endParaRPr/>
          </a:p>
        </p:txBody>
      </p:sp>
      <p:sp>
        <p:nvSpPr>
          <p:cNvPr id="248" name="Google Shape;248;p12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Detailed list of materials needed for experiment.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Include EVERYTHING and the amounts: gloves, thermometers, glassware, etc.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Use standard metric system units (milliliters, centimeters, meters, liters, grams, kilograms, etc.)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3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Procedures</a:t>
            </a:r>
            <a:endParaRPr/>
          </a:p>
        </p:txBody>
      </p:sp>
      <p:sp>
        <p:nvSpPr>
          <p:cNvPr id="254" name="Google Shape;254;p1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Step by step list.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the experiment will be conducted from beginning to end.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Must include the control, independent variable, dependent variable, and constants.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4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Experiment</a:t>
            </a:r>
            <a:endParaRPr/>
          </a:p>
        </p:txBody>
      </p:sp>
      <p:sp>
        <p:nvSpPr>
          <p:cNvPr id="260" name="Google Shape;260;p1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fun part!!	After the forms….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5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Log Book</a:t>
            </a:r>
            <a:endParaRPr/>
          </a:p>
        </p:txBody>
      </p:sp>
      <p:sp>
        <p:nvSpPr>
          <p:cNvPr id="266" name="Google Shape;266;p15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log book is used for recording ALL measurements and observations. 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Include  metric measurements 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 not erase (cross out with a single line and make correction)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Write down time and date of observation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Include materials used and costs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Take photographs during the project (they can be used as part of your display)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Analysis and Conclusion</a:t>
            </a:r>
            <a:endParaRPr/>
          </a:p>
        </p:txBody>
      </p:sp>
      <p:sp>
        <p:nvSpPr>
          <p:cNvPr id="272" name="Google Shape;272;p16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summary of the entire experiment.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Answer the following questions: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Was the original hypothesis supported or rejected? Why or why not?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Was your purpose achieved? Why or why not?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7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Final Bibliography</a:t>
            </a:r>
            <a:endParaRPr/>
          </a:p>
        </p:txBody>
      </p:sp>
      <p:sp>
        <p:nvSpPr>
          <p:cNvPr id="278" name="Google Shape;278;p17"/>
          <p:cNvSpPr txBox="1"/>
          <p:nvPr>
            <p:ph idx="1" type="body"/>
          </p:nvPr>
        </p:nvSpPr>
        <p:spPr>
          <a:xfrm>
            <a:off x="457200" y="17526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is a complete list of all resources used in the project, in proper bibliographic form.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format for citing sources can be found in the Westwood Science Fair Project Guide.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Use </a:t>
            </a:r>
            <a:r>
              <a:rPr b="0" i="0" lang="en-US" sz="3200" u="sng">
                <a:solidFill>
                  <a:schemeClr val="lt1"/>
                </a:solidFill>
                <a:hlinkClick r:id="rId3"/>
              </a:rPr>
              <a:t>www.easybib.com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8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Abstract</a:t>
            </a:r>
            <a:endParaRPr/>
          </a:p>
        </p:txBody>
      </p:sp>
      <p:sp>
        <p:nvSpPr>
          <p:cNvPr id="284" name="Google Shape;284;p1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 brief summary of your entire project, no more than 250 words.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abstract should be on the 2019 </a:t>
            </a:r>
            <a: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State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abstract form.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Answer the following: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were you trying to find out?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did you do this?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happened?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Why is this important?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rtl="0" algn="l"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9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Helpful Hints</a:t>
            </a:r>
            <a:endParaRPr/>
          </a:p>
        </p:txBody>
      </p:sp>
      <p:sp>
        <p:nvSpPr>
          <p:cNvPr id="290" name="Google Shape;290;p19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002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None/>
            </a:pPr>
            <a:r>
              <a:t/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What is a Science Project?</a:t>
            </a:r>
            <a:endParaRPr/>
          </a:p>
        </p:txBody>
      </p:sp>
      <p:sp>
        <p:nvSpPr>
          <p:cNvPr id="183" name="Google Shape;183;p2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Doing an experiment to find out something you do not already know.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Hands on search to answer a question following the scientific method.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Opportunity to do “Real Science”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Opportunity for discovery, fun and “bonding.”</a:t>
            </a:r>
            <a:endParaRPr/>
          </a:p>
        </p:txBody>
      </p:sp>
      <p:pic>
        <p:nvPicPr>
          <p:cNvPr descr="j0251301" id="184" name="Google Shape;18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4572000"/>
            <a:ext cx="1600200" cy="134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0"/>
          <p:cNvSpPr txBox="1"/>
          <p:nvPr>
            <p:ph type="title"/>
          </p:nvPr>
        </p:nvSpPr>
        <p:spPr>
          <a:xfrm>
            <a:off x="3810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Saving Your Work</a:t>
            </a:r>
            <a:endParaRPr/>
          </a:p>
        </p:txBody>
      </p:sp>
      <p:sp>
        <p:nvSpPr>
          <p:cNvPr id="296" name="Google Shape;296;p20"/>
          <p:cNvSpPr txBox="1"/>
          <p:nvPr>
            <p:ph idx="1" type="body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b="0" i="0" lang="en-US" sz="3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Important!! Save … Save … Save!!</a:t>
            </a:r>
            <a:endParaRPr b="0" i="0" sz="30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048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Google Drive through your students school gmail account - saves automatically to the cloud</a:t>
            </a:r>
            <a:endParaRPr sz="3000"/>
          </a:p>
          <a:p>
            <a:pPr indent="-3048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3000"/>
              <a:buChar char="•"/>
            </a:pPr>
            <a:r>
              <a:rPr b="0" i="0" lang="en-US" sz="3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Save any computer work to a jump drive or email the file to yourself. </a:t>
            </a:r>
            <a:endParaRPr sz="3000"/>
          </a:p>
          <a:p>
            <a:pPr indent="-3048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3000"/>
              <a:buChar char="•"/>
            </a:pPr>
            <a:r>
              <a:rPr b="0" i="0" lang="en-US" sz="3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Everything that your student works on goes in his/her science fair logbook.</a:t>
            </a:r>
            <a:endParaRPr sz="3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1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What do students need help with?</a:t>
            </a:r>
            <a:endParaRPr/>
          </a:p>
        </p:txBody>
      </p:sp>
      <p:sp>
        <p:nvSpPr>
          <p:cNvPr id="302" name="Google Shape;302;p21"/>
          <p:cNvSpPr txBox="1"/>
          <p:nvPr>
            <p:ph idx="1" type="body"/>
          </p:nvPr>
        </p:nvSpPr>
        <p:spPr>
          <a:xfrm>
            <a:off x="381000" y="1981200"/>
            <a:ext cx="8080375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40"/>
              <a:buChar char="•"/>
            </a:pPr>
            <a:r>
              <a:rPr b="0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Developing responsibility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240"/>
              <a:buChar char="•"/>
            </a:pPr>
            <a:r>
              <a:rPr b="0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Follow through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240"/>
              <a:buChar char="•"/>
            </a:pPr>
            <a:r>
              <a:rPr b="0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Independence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3240"/>
              <a:buChar char="•"/>
            </a:pPr>
            <a:r>
              <a:rPr b="0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Keeping to a timeline</a:t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0020" lvl="0" marL="342900" rtl="0" algn="l">
              <a:spcBef>
                <a:spcPts val="64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j0284916" id="303" name="Google Shape;30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15000" y="4037012"/>
            <a:ext cx="3429000" cy="2268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2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How can you help as a parent?</a:t>
            </a:r>
            <a:endParaRPr/>
          </a:p>
        </p:txBody>
      </p:sp>
      <p:sp>
        <p:nvSpPr>
          <p:cNvPr id="309" name="Google Shape;309;p22"/>
          <p:cNvSpPr txBox="1"/>
          <p:nvPr/>
        </p:nvSpPr>
        <p:spPr>
          <a:xfrm>
            <a:off x="304800" y="1905000"/>
            <a:ext cx="8839200" cy="3868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rPr>
              <a:t>  Help and guidance are the key</a:t>
            </a:r>
            <a:r>
              <a:rPr lang="en-US" sz="3200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rPr>
              <a:t> (not doing it for them!)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rPr>
              <a:t>  Let the student choose a project that interests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"/>
              <a:buNone/>
            </a:pPr>
            <a:r>
              <a:rPr b="0" i="0" lang="en-US" sz="3200" u="none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rPr>
              <a:t>   him/her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rPr>
              <a:t>  Praise your child</a:t>
            </a:r>
            <a:endParaRPr/>
          </a:p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rPr>
              <a:t>  Finding community resources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rPr>
              <a:t>  Typing as you go along, saving it on the computer</a:t>
            </a:r>
            <a:endParaRPr b="0" i="0" sz="2400" u="none">
              <a:solidFill>
                <a:schemeClr val="lt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lt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3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The Forms</a:t>
            </a:r>
            <a:br>
              <a:rPr b="0" i="0" lang="en-US" sz="40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315" name="Google Shape;315;p2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Mrs. Charbonnet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4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Topics that need extra forms</a:t>
            </a:r>
            <a:endParaRPr/>
          </a:p>
        </p:txBody>
      </p:sp>
      <p:sp>
        <p:nvSpPr>
          <p:cNvPr id="321" name="Google Shape;321;p2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Human subjects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Vertebrates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Potentially hazardous biological agents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Hazardous chemicals, activities, or devices</a:t>
            </a:r>
            <a:endParaRPr/>
          </a:p>
          <a:p>
            <a:pPr indent="-160020" lvl="0" marL="342900" rtl="0" algn="l">
              <a:spcBef>
                <a:spcPts val="64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5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ISEF Forms for Students</a:t>
            </a:r>
            <a:endParaRPr/>
          </a:p>
        </p:txBody>
      </p:sp>
      <p:sp>
        <p:nvSpPr>
          <p:cNvPr id="327" name="Google Shape;327;p25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After the title, purpose, hypothesis, references, materials, and procedures are finished, you must fill out ISEF paperwork for their project.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Their project must be approved by the Scientific Review Committee (SRC) before they can begin experimentation.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One form must be signed by their guardian.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6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Filling out Forms</a:t>
            </a:r>
            <a:endParaRPr/>
          </a:p>
        </p:txBody>
      </p:sp>
      <p:sp>
        <p:nvSpPr>
          <p:cNvPr id="333" name="Google Shape;333;p26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 to SBAC website; Departments 🡪Science Fair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On right hand side of page see ”Science Fair Links” click on “Student Forms”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ISEF rules wizard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will help you fill out the forms you need for your student’s particular project. 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7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Using the ISEF Rules Wizard</a:t>
            </a:r>
            <a:endParaRPr/>
          </a:p>
        </p:txBody>
      </p:sp>
      <p:pic>
        <p:nvPicPr>
          <p:cNvPr id="339" name="Google Shape;33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1447800"/>
            <a:ext cx="7354887" cy="488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8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Abstract Forms</a:t>
            </a:r>
            <a:endParaRPr/>
          </a:p>
        </p:txBody>
      </p:sp>
      <p:sp>
        <p:nvSpPr>
          <p:cNvPr id="345" name="Google Shape;345;p2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Use the 2021 65</a:t>
            </a:r>
            <a:r>
              <a:rPr b="0" baseline="3000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State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Science and Engineering form. Note that it is different from the international science and engineering form.  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sng">
                <a:solidFill>
                  <a:schemeClr val="lt1"/>
                </a:solidFill>
                <a:hlinkClick r:id="rId3"/>
              </a:rPr>
              <a:t>https://ssefflorida.com/wp-content/uploads/2019/07/2020-SSEF-Abstract.pdf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9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Internet sites</a:t>
            </a:r>
            <a:endParaRPr/>
          </a:p>
        </p:txBody>
      </p:sp>
      <p:sp>
        <p:nvSpPr>
          <p:cNvPr id="351" name="Google Shape;351;p29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Say Hi  to Mr. Bowlin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 Science Project is NOT…</a:t>
            </a:r>
            <a:endParaRPr/>
          </a:p>
        </p:txBody>
      </p:sp>
      <p:sp>
        <p:nvSpPr>
          <p:cNvPr id="190" name="Google Shape;190;p3"/>
          <p:cNvSpPr txBox="1"/>
          <p:nvPr>
            <p:ph idx="1" type="body"/>
          </p:nvPr>
        </p:nvSpPr>
        <p:spPr>
          <a:xfrm>
            <a:off x="935037" y="1905000"/>
            <a:ext cx="8208962" cy="4535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model or demonstration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Boring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Something you’ve seen many times before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pretty report about science, with  pictures, on a tri-wall display board.</a:t>
            </a:r>
            <a:endParaRPr/>
          </a:p>
        </p:txBody>
      </p:sp>
      <p:pic>
        <p:nvPicPr>
          <p:cNvPr descr="j0299125" id="191" name="Google Shape;19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62800" y="914400"/>
            <a:ext cx="1100137" cy="1804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60480f9755_0_0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Internet sites</a:t>
            </a:r>
            <a:endParaRPr/>
          </a:p>
        </p:txBody>
      </p:sp>
      <p:sp>
        <p:nvSpPr>
          <p:cNvPr id="357" name="Google Shape;357;g60480f9755_0_0"/>
          <p:cNvSpPr txBox="1"/>
          <p:nvPr>
            <p:ph idx="1" type="body"/>
          </p:nvPr>
        </p:nvSpPr>
        <p:spPr>
          <a:xfrm>
            <a:off x="457200" y="1600200"/>
            <a:ext cx="84642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05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/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ISEF Official Website</a:t>
            </a:r>
            <a:endParaRPr/>
          </a:p>
          <a:p>
            <a:pPr indent="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05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u="sng">
                <a:solidFill>
                  <a:schemeClr val="hlink"/>
                </a:solidFill>
                <a:hlinkClick r:id="rId4"/>
              </a:rPr>
              <a:t>Science Fair Center for nonscientist parents</a:t>
            </a:r>
            <a:endParaRPr/>
          </a:p>
          <a:p>
            <a:pPr indent="-3505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u="sng">
                <a:solidFill>
                  <a:schemeClr val="hlink"/>
                </a:solidFill>
                <a:hlinkClick r:id="rId5"/>
              </a:rPr>
              <a:t>How to Write a Science Fair Project Report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505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u="sng">
                <a:solidFill>
                  <a:schemeClr val="hlink"/>
                </a:solidFill>
                <a:hlinkClick r:id="rId6"/>
              </a:rPr>
              <a:t>Project Ideas by Science Buddies</a:t>
            </a:r>
            <a:endParaRPr/>
          </a:p>
          <a:p>
            <a:pPr indent="-3505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u="sng">
                <a:solidFill>
                  <a:schemeClr val="hlink"/>
                </a:solidFill>
                <a:hlinkClick r:id="rId7"/>
              </a:rPr>
              <a:t>Intermediate Projects (Grades 7-9)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0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Display Boards</a:t>
            </a:r>
            <a:endParaRPr/>
          </a:p>
        </p:txBody>
      </p:sp>
      <p:sp>
        <p:nvSpPr>
          <p:cNvPr id="363" name="Google Shape;363;p30"/>
          <p:cNvSpPr txBox="1"/>
          <p:nvPr>
            <p:ph idx="1" type="body"/>
          </p:nvPr>
        </p:nvSpPr>
        <p:spPr>
          <a:xfrm>
            <a:off x="433387" y="1420812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Mrs. Gerrels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Mrs. Shrum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Mr. Heaney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1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Display Board</a:t>
            </a:r>
            <a:endParaRPr/>
          </a:p>
        </p:txBody>
      </p:sp>
      <p:pic>
        <p:nvPicPr>
          <p:cNvPr id="369" name="Google Shape;369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1600" y="1066800"/>
            <a:ext cx="6484937" cy="54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32"/>
          <p:cNvSpPr txBox="1"/>
          <p:nvPr>
            <p:ph type="ctrTitle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Now… Here are Example of a Completed Project from Previous Years!</a:t>
            </a:r>
            <a:br>
              <a:rPr b="0" i="0" lang="en-US" sz="4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4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3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Volunteers</a:t>
            </a:r>
            <a:endParaRPr/>
          </a:p>
        </p:txBody>
      </p:sp>
      <p:sp>
        <p:nvSpPr>
          <p:cNvPr id="380" name="Google Shape;380;p33"/>
          <p:cNvSpPr txBox="1"/>
          <p:nvPr>
            <p:ph idx="1" type="body"/>
          </p:nvPr>
        </p:nvSpPr>
        <p:spPr>
          <a:xfrm>
            <a:off x="457200" y="15240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Ms. </a:t>
            </a:r>
            <a:r>
              <a:rPr lang="en-US"/>
              <a:t>Gerrels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Why do a project?</a:t>
            </a:r>
            <a:endParaRPr/>
          </a:p>
        </p:txBody>
      </p:sp>
      <p:sp>
        <p:nvSpPr>
          <p:cNvPr id="197" name="Google Shape;197;p4"/>
          <p:cNvSpPr txBox="1"/>
          <p:nvPr>
            <p:ph idx="1" type="body"/>
          </p:nvPr>
        </p:nvSpPr>
        <p:spPr>
          <a:xfrm>
            <a:off x="4876800" y="1981200"/>
            <a:ext cx="3948112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20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Embraces the New Generation Sunshine State Standards</a:t>
            </a:r>
            <a:endParaRPr/>
          </a:p>
          <a:p>
            <a:pPr indent="-18288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 is part of the grade	</a:t>
            </a:r>
            <a:endParaRPr/>
          </a:p>
        </p:txBody>
      </p:sp>
      <p:sp>
        <p:nvSpPr>
          <p:cNvPr id="198" name="Google Shape;198;p4"/>
          <p:cNvSpPr txBox="1"/>
          <p:nvPr>
            <p:ph idx="1" type="body"/>
          </p:nvPr>
        </p:nvSpPr>
        <p:spPr>
          <a:xfrm>
            <a:off x="304800" y="1905000"/>
            <a:ext cx="42672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20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Science in action, fun.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Integration of knowledge,disciplines.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Encourages creativity and originality, and challenge the student’s potential. </a:t>
            </a:r>
            <a:endParaRPr/>
          </a:p>
          <a:p>
            <a:pPr indent="-182880" lvl="0" marL="342900" rtl="0" algn="l"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j0217698" id="199" name="Google Shape;19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6600" y="228600"/>
            <a:ext cx="1747837" cy="1693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Topic Areas</a:t>
            </a:r>
            <a:endParaRPr/>
          </a:p>
        </p:txBody>
      </p:sp>
      <p:sp>
        <p:nvSpPr>
          <p:cNvPr id="205" name="Google Shape;205;p5"/>
          <p:cNvSpPr txBox="1"/>
          <p:nvPr>
            <p:ph idx="1" type="body"/>
          </p:nvPr>
        </p:nvSpPr>
        <p:spPr>
          <a:xfrm>
            <a:off x="239712" y="1420812"/>
            <a:ext cx="4343400" cy="5132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-Animal Science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-Behavioral and Social Sciences</a:t>
            </a:r>
            <a:endParaRPr b="1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-Biomedical and Health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-Cellular/Molecular Biology and Biochem.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-Chemistry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-Earth and Environmental Science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-Engineering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rtl="0" algn="l"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5"/>
          <p:cNvSpPr txBox="1"/>
          <p:nvPr>
            <p:ph idx="1" type="body"/>
          </p:nvPr>
        </p:nvSpPr>
        <p:spPr>
          <a:xfrm>
            <a:off x="4572000" y="1420812"/>
            <a:ext cx="44958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-Environmental Engineering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-Intelligent Machines, Robotics, System Software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-Mathematics and Computational Science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-Physics  and Astronomy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-Plant Sciences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rtl="0" algn="l"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6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The Process</a:t>
            </a:r>
            <a:endParaRPr/>
          </a:p>
        </p:txBody>
      </p:sp>
      <p:sp>
        <p:nvSpPr>
          <p:cNvPr id="212" name="Google Shape;212;p6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Presented by:</a:t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Mrs. Shrum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Mr. Ericson</a:t>
            </a:r>
            <a:endParaRPr/>
          </a:p>
          <a:p>
            <a:pPr indent="-182880" lvl="0" marL="342900" rtl="0" algn="l"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Project Title:   The Question</a:t>
            </a:r>
            <a:endParaRPr/>
          </a:p>
        </p:txBody>
      </p:sp>
      <p:sp>
        <p:nvSpPr>
          <p:cNvPr id="218" name="Google Shape;218;p7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title should be in the form: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does X affect Y?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Ask these questions when choosing a title: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Are the variables </a:t>
            </a:r>
            <a:r>
              <a:rPr lang="en-US"/>
              <a:t>measurable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 it safe to perform?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Materials and time?</a:t>
            </a:r>
            <a:endParaRPr/>
          </a:p>
          <a:p>
            <a:pPr indent="-16002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rtl="0" algn="l"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Purpose</a:t>
            </a:r>
            <a:endParaRPr/>
          </a:p>
        </p:txBody>
      </p:sp>
      <p:sp>
        <p:nvSpPr>
          <p:cNvPr id="224" name="Google Shape;224;p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purpose is a statement about what you will learn and why the topic is important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Char char="•"/>
            </a:pP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format…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purpose of this experiment is to… because… </a:t>
            </a:r>
            <a:endParaRPr/>
          </a:p>
          <a:p>
            <a:pPr indent="-182880" lvl="0" marL="342900" rtl="0" algn="l"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"/>
          <p:cNvSpPr txBox="1"/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  <a:endParaRPr/>
          </a:p>
        </p:txBody>
      </p:sp>
      <p:sp>
        <p:nvSpPr>
          <p:cNvPr id="230" name="Google Shape;230;p9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Five sources of information about project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8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Easybib.com helps with citations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 Wikipedia!</a:t>
            </a:r>
            <a:endParaRPr/>
          </a:p>
          <a:p>
            <a:pPr indent="-182880" lvl="0" marL="342900" rtl="0" algn="l">
              <a:spcBef>
                <a:spcPts val="56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2008-08-23T13:50:22Z</dcterms:created>
  <dc:creator>Jessica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