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265" r:id="rId3"/>
    <p:sldId id="289" r:id="rId4"/>
    <p:sldId id="307" r:id="rId5"/>
    <p:sldId id="308" r:id="rId6"/>
    <p:sldId id="326" r:id="rId7"/>
    <p:sldId id="293" r:id="rId8"/>
    <p:sldId id="325" r:id="rId9"/>
    <p:sldId id="311" r:id="rId10"/>
    <p:sldId id="310" r:id="rId11"/>
    <p:sldId id="330" r:id="rId12"/>
    <p:sldId id="316" r:id="rId13"/>
    <p:sldId id="273" r:id="rId14"/>
    <p:sldId id="259" r:id="rId15"/>
    <p:sldId id="331" r:id="rId16"/>
    <p:sldId id="332" r:id="rId17"/>
    <p:sldId id="333" r:id="rId18"/>
    <p:sldId id="261" r:id="rId19"/>
    <p:sldId id="275" r:id="rId20"/>
    <p:sldId id="281" r:id="rId21"/>
    <p:sldId id="283" r:id="rId22"/>
    <p:sldId id="282" r:id="rId23"/>
    <p:sldId id="284" r:id="rId24"/>
    <p:sldId id="322" r:id="rId25"/>
    <p:sldId id="329" r:id="rId26"/>
    <p:sldId id="285" r:id="rId27"/>
    <p:sldId id="327" r:id="rId28"/>
    <p:sldId id="286" r:id="rId29"/>
    <p:sldId id="304" r:id="rId30"/>
    <p:sldId id="319" r:id="rId31"/>
    <p:sldId id="320" r:id="rId32"/>
    <p:sldId id="321" r:id="rId33"/>
    <p:sldId id="276" r:id="rId34"/>
    <p:sldId id="305" r:id="rId35"/>
    <p:sldId id="280" r:id="rId36"/>
    <p:sldId id="303" r:id="rId37"/>
    <p:sldId id="277" r:id="rId38"/>
    <p:sldId id="278" r:id="rId39"/>
    <p:sldId id="298" r:id="rId40"/>
    <p:sldId id="279" r:id="rId41"/>
    <p:sldId id="263" r:id="rId42"/>
    <p:sldId id="324" r:id="rId43"/>
    <p:sldId id="287" r:id="rId44"/>
  </p:sldIdLst>
  <p:sldSz cx="9144000" cy="6858000" type="screen4x3"/>
  <p:notesSz cx="9236075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3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0FE280-775B-4092-B18A-10F2FE0E3B10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E763226-90E5-483E-BDD4-1C38B051580F}">
      <dgm:prSet phldrT="[Text]"/>
      <dgm:spPr/>
      <dgm:t>
        <a:bodyPr/>
        <a:lstStyle/>
        <a:p>
          <a:r>
            <a:rPr lang="en-US" dirty="0" smtClean="0"/>
            <a:t>Florida Academic Scholars</a:t>
          </a:r>
        </a:p>
        <a:p>
          <a:r>
            <a:rPr lang="en-US" dirty="0" smtClean="0"/>
            <a:t>(FAS)</a:t>
          </a:r>
          <a:endParaRPr lang="en-US" dirty="0"/>
        </a:p>
      </dgm:t>
    </dgm:pt>
    <dgm:pt modelId="{86960778-68EE-4B27-87F3-4D85992BE474}" type="parTrans" cxnId="{43750719-694B-419B-9C37-0694F12BB09D}">
      <dgm:prSet/>
      <dgm:spPr/>
      <dgm:t>
        <a:bodyPr/>
        <a:lstStyle/>
        <a:p>
          <a:endParaRPr lang="en-US"/>
        </a:p>
      </dgm:t>
    </dgm:pt>
    <dgm:pt modelId="{B5B7C92B-58AF-45E3-A005-1564A6751210}" type="sibTrans" cxnId="{43750719-694B-419B-9C37-0694F12BB09D}">
      <dgm:prSet/>
      <dgm:spPr/>
      <dgm:t>
        <a:bodyPr/>
        <a:lstStyle/>
        <a:p>
          <a:endParaRPr lang="en-US"/>
        </a:p>
      </dgm:t>
    </dgm:pt>
    <dgm:pt modelId="{4F12AD6C-9BE4-4D7F-973D-8FF953500459}">
      <dgm:prSet phldrT="[Text]"/>
      <dgm:spPr/>
      <dgm:t>
        <a:bodyPr/>
        <a:lstStyle/>
        <a:p>
          <a:r>
            <a:rPr lang="en-US" dirty="0" smtClean="0"/>
            <a:t>4 </a:t>
          </a:r>
          <a:r>
            <a:rPr lang="en-US" dirty="0" err="1" smtClean="0"/>
            <a:t>Eng</a:t>
          </a:r>
          <a:r>
            <a:rPr lang="en-US" dirty="0" smtClean="0"/>
            <a:t>, 4 Math, 3 Science, 3 Soc. Science, 2 Lang</a:t>
          </a:r>
          <a:endParaRPr lang="en-US" dirty="0"/>
        </a:p>
      </dgm:t>
    </dgm:pt>
    <dgm:pt modelId="{3F2EF440-300E-4779-88E9-241673428051}" type="parTrans" cxnId="{374F6D7F-AE9A-4685-9B9E-7B8A0AE15E23}">
      <dgm:prSet/>
      <dgm:spPr/>
      <dgm:t>
        <a:bodyPr/>
        <a:lstStyle/>
        <a:p>
          <a:endParaRPr lang="en-US"/>
        </a:p>
      </dgm:t>
    </dgm:pt>
    <dgm:pt modelId="{47A649B7-4CF1-4CDB-B553-092F28A48E91}" type="sibTrans" cxnId="{374F6D7F-AE9A-4685-9B9E-7B8A0AE15E23}">
      <dgm:prSet/>
      <dgm:spPr/>
      <dgm:t>
        <a:bodyPr/>
        <a:lstStyle/>
        <a:p>
          <a:endParaRPr lang="en-US"/>
        </a:p>
      </dgm:t>
    </dgm:pt>
    <dgm:pt modelId="{5EF78B96-3297-4B11-8C7F-84ECBDE7FCE3}">
      <dgm:prSet phldrT="[Text]"/>
      <dgm:spPr/>
      <dgm:t>
        <a:bodyPr/>
        <a:lstStyle/>
        <a:p>
          <a:r>
            <a:rPr lang="en-US" dirty="0" smtClean="0"/>
            <a:t>Florida Medallion Scholars</a:t>
          </a:r>
        </a:p>
        <a:p>
          <a:r>
            <a:rPr lang="en-US" dirty="0" smtClean="0"/>
            <a:t>(FMS)</a:t>
          </a:r>
          <a:endParaRPr lang="en-US" dirty="0"/>
        </a:p>
      </dgm:t>
    </dgm:pt>
    <dgm:pt modelId="{11DD7DDE-9306-4EA3-B189-EB0AAA8FA107}" type="parTrans" cxnId="{F9E8B966-6D85-41B8-B9AA-F28B2422CE76}">
      <dgm:prSet/>
      <dgm:spPr/>
      <dgm:t>
        <a:bodyPr/>
        <a:lstStyle/>
        <a:p>
          <a:endParaRPr lang="en-US"/>
        </a:p>
      </dgm:t>
    </dgm:pt>
    <dgm:pt modelId="{9D2BF243-4DC8-4CFC-BC96-F52F90C1E3FE}" type="sibTrans" cxnId="{F9E8B966-6D85-41B8-B9AA-F28B2422CE76}">
      <dgm:prSet/>
      <dgm:spPr/>
      <dgm:t>
        <a:bodyPr/>
        <a:lstStyle/>
        <a:p>
          <a:endParaRPr lang="en-US"/>
        </a:p>
      </dgm:t>
    </dgm:pt>
    <dgm:pt modelId="{00AA9611-C9BE-410D-8F36-6DA363A33AAD}">
      <dgm:prSet phldrT="[Text]"/>
      <dgm:spPr/>
      <dgm:t>
        <a:bodyPr/>
        <a:lstStyle/>
        <a:p>
          <a:r>
            <a:rPr lang="en-US" dirty="0" smtClean="0"/>
            <a:t>4 </a:t>
          </a:r>
          <a:r>
            <a:rPr lang="en-US" dirty="0" err="1" smtClean="0"/>
            <a:t>Eng</a:t>
          </a:r>
          <a:r>
            <a:rPr lang="en-US" dirty="0" smtClean="0"/>
            <a:t>, 4 Math, 3 Science, 3 Soc. Science, 2 Lang</a:t>
          </a:r>
          <a:endParaRPr lang="en-US" dirty="0"/>
        </a:p>
      </dgm:t>
    </dgm:pt>
    <dgm:pt modelId="{A0D8D2B9-A1A8-4659-B5D6-7F0735C53921}" type="parTrans" cxnId="{43D0158D-A12D-43F2-A083-74DBA42E6486}">
      <dgm:prSet/>
      <dgm:spPr/>
      <dgm:t>
        <a:bodyPr/>
        <a:lstStyle/>
        <a:p>
          <a:endParaRPr lang="en-US"/>
        </a:p>
      </dgm:t>
    </dgm:pt>
    <dgm:pt modelId="{F574CDFC-FAE0-4673-89EB-0A93724D6061}" type="sibTrans" cxnId="{43D0158D-A12D-43F2-A083-74DBA42E6486}">
      <dgm:prSet/>
      <dgm:spPr/>
      <dgm:t>
        <a:bodyPr/>
        <a:lstStyle/>
        <a:p>
          <a:endParaRPr lang="en-US"/>
        </a:p>
      </dgm:t>
    </dgm:pt>
    <dgm:pt modelId="{AA3497D9-6C79-4DF3-AB1A-46BF9006529D}">
      <dgm:prSet phldrT="[Text]"/>
      <dgm:spPr/>
      <dgm:t>
        <a:bodyPr/>
        <a:lstStyle/>
        <a:p>
          <a:r>
            <a:rPr lang="en-US" dirty="0" smtClean="0"/>
            <a:t>Gold Seal Vocational Scholars</a:t>
          </a:r>
        </a:p>
        <a:p>
          <a:r>
            <a:rPr lang="en-US" dirty="0" smtClean="0"/>
            <a:t>(GSV)</a:t>
          </a:r>
          <a:endParaRPr lang="en-US" dirty="0"/>
        </a:p>
      </dgm:t>
    </dgm:pt>
    <dgm:pt modelId="{59506A77-BB49-479B-B080-A09A9F320224}" type="parTrans" cxnId="{DB6FB780-9A3D-4761-95E1-4EB1E2D75140}">
      <dgm:prSet/>
      <dgm:spPr/>
      <dgm:t>
        <a:bodyPr/>
        <a:lstStyle/>
        <a:p>
          <a:endParaRPr lang="en-US"/>
        </a:p>
      </dgm:t>
    </dgm:pt>
    <dgm:pt modelId="{8C6C1C6E-1424-47EA-88FF-69713F6A8B07}" type="sibTrans" cxnId="{DB6FB780-9A3D-4761-95E1-4EB1E2D75140}">
      <dgm:prSet/>
      <dgm:spPr/>
      <dgm:t>
        <a:bodyPr/>
        <a:lstStyle/>
        <a:p>
          <a:endParaRPr lang="en-US"/>
        </a:p>
      </dgm:t>
    </dgm:pt>
    <dgm:pt modelId="{21E320B3-3E41-43D3-B0B8-AA4006D035B8}">
      <dgm:prSet phldrT="[Text]"/>
      <dgm:spPr/>
      <dgm:t>
        <a:bodyPr/>
        <a:lstStyle/>
        <a:p>
          <a:r>
            <a:rPr lang="en-US" dirty="0" smtClean="0"/>
            <a:t>Standard Diploma</a:t>
          </a:r>
          <a:endParaRPr lang="en-US" dirty="0"/>
        </a:p>
      </dgm:t>
    </dgm:pt>
    <dgm:pt modelId="{70773E82-6F7A-48F6-9CAE-F94BD616857E}" type="parTrans" cxnId="{E56BD4C7-E555-4C31-8D4E-CF65D686CC03}">
      <dgm:prSet/>
      <dgm:spPr/>
      <dgm:t>
        <a:bodyPr/>
        <a:lstStyle/>
        <a:p>
          <a:endParaRPr lang="en-US"/>
        </a:p>
      </dgm:t>
    </dgm:pt>
    <dgm:pt modelId="{B78DEFF6-C21E-4C35-948B-4E3791438322}" type="sibTrans" cxnId="{E56BD4C7-E555-4C31-8D4E-CF65D686CC03}">
      <dgm:prSet/>
      <dgm:spPr/>
      <dgm:t>
        <a:bodyPr/>
        <a:lstStyle/>
        <a:p>
          <a:endParaRPr lang="en-US"/>
        </a:p>
      </dgm:t>
    </dgm:pt>
    <dgm:pt modelId="{D1A5BB45-EFC3-4437-AD29-94A98384D98D}">
      <dgm:prSet phldrT="[Text]"/>
      <dgm:spPr/>
      <dgm:t>
        <a:bodyPr/>
        <a:lstStyle/>
        <a:p>
          <a:r>
            <a:rPr lang="en-US" dirty="0" smtClean="0"/>
            <a:t>3.5 GPA in career education courses</a:t>
          </a:r>
          <a:endParaRPr lang="en-US" dirty="0"/>
        </a:p>
      </dgm:t>
    </dgm:pt>
    <dgm:pt modelId="{DCC37A3E-EE19-40A0-98C1-500A7FD165A0}" type="parTrans" cxnId="{BBE7016E-62CA-4525-A5DF-419BADE475E8}">
      <dgm:prSet/>
      <dgm:spPr/>
      <dgm:t>
        <a:bodyPr/>
        <a:lstStyle/>
        <a:p>
          <a:endParaRPr lang="en-US"/>
        </a:p>
      </dgm:t>
    </dgm:pt>
    <dgm:pt modelId="{0D0A3963-D210-427F-B3F9-27EA76729467}" type="sibTrans" cxnId="{BBE7016E-62CA-4525-A5DF-419BADE475E8}">
      <dgm:prSet/>
      <dgm:spPr/>
      <dgm:t>
        <a:bodyPr/>
        <a:lstStyle/>
        <a:p>
          <a:endParaRPr lang="en-US"/>
        </a:p>
      </dgm:t>
    </dgm:pt>
    <dgm:pt modelId="{978D89C9-27C9-478F-8547-0EA3927F721A}">
      <dgm:prSet phldrT="[Text]"/>
      <dgm:spPr/>
      <dgm:t>
        <a:bodyPr/>
        <a:lstStyle/>
        <a:p>
          <a:r>
            <a:rPr lang="en-US" dirty="0" smtClean="0"/>
            <a:t>29 ACT/1290 SAT	</a:t>
          </a:r>
          <a:endParaRPr lang="en-US" dirty="0"/>
        </a:p>
      </dgm:t>
    </dgm:pt>
    <dgm:pt modelId="{4E34279A-1F9F-41DC-899D-0421D8482981}" type="parTrans" cxnId="{AF085EA6-ECB0-4B97-870D-3F4A4AF3533D}">
      <dgm:prSet/>
      <dgm:spPr/>
      <dgm:t>
        <a:bodyPr/>
        <a:lstStyle/>
        <a:p>
          <a:endParaRPr lang="en-US"/>
        </a:p>
      </dgm:t>
    </dgm:pt>
    <dgm:pt modelId="{FF1001FC-6603-447B-8E77-5D1A0A8C036F}" type="sibTrans" cxnId="{AF085EA6-ECB0-4B97-870D-3F4A4AF3533D}">
      <dgm:prSet/>
      <dgm:spPr/>
      <dgm:t>
        <a:bodyPr/>
        <a:lstStyle/>
        <a:p>
          <a:endParaRPr lang="en-US"/>
        </a:p>
      </dgm:t>
    </dgm:pt>
    <dgm:pt modelId="{168B1D4F-95DE-4735-B788-D91F42ACD8E1}">
      <dgm:prSet phldrT="[Text]"/>
      <dgm:spPr/>
      <dgm:t>
        <a:bodyPr/>
        <a:lstStyle/>
        <a:p>
          <a:r>
            <a:rPr lang="en-US" dirty="0" smtClean="0"/>
            <a:t>100 Service Hours</a:t>
          </a:r>
          <a:endParaRPr lang="en-US" dirty="0"/>
        </a:p>
      </dgm:t>
    </dgm:pt>
    <dgm:pt modelId="{181B1BB6-EFF4-482D-82BB-991169254B44}" type="parTrans" cxnId="{C593F797-0F3C-4617-8E87-90A20D867461}">
      <dgm:prSet/>
      <dgm:spPr/>
      <dgm:t>
        <a:bodyPr/>
        <a:lstStyle/>
        <a:p>
          <a:endParaRPr lang="en-US"/>
        </a:p>
      </dgm:t>
    </dgm:pt>
    <dgm:pt modelId="{60FC16B0-DB45-4013-8C51-4DE086319A7E}" type="sibTrans" cxnId="{C593F797-0F3C-4617-8E87-90A20D867461}">
      <dgm:prSet/>
      <dgm:spPr/>
      <dgm:t>
        <a:bodyPr/>
        <a:lstStyle/>
        <a:p>
          <a:endParaRPr lang="en-US"/>
        </a:p>
      </dgm:t>
    </dgm:pt>
    <dgm:pt modelId="{1746A2DB-3236-4107-A63D-1A10538B9DEC}">
      <dgm:prSet phldrT="[Text]"/>
      <dgm:spPr/>
      <dgm:t>
        <a:bodyPr/>
        <a:lstStyle/>
        <a:p>
          <a:r>
            <a:rPr lang="en-US" dirty="0" smtClean="0"/>
            <a:t>3.5 GPA</a:t>
          </a:r>
          <a:endParaRPr lang="en-US" dirty="0"/>
        </a:p>
      </dgm:t>
    </dgm:pt>
    <dgm:pt modelId="{03C051D2-23CD-463E-9AEB-3E226E6F7B6A}" type="parTrans" cxnId="{98072830-B809-4A9C-8B9D-0D69EC4AA020}">
      <dgm:prSet/>
      <dgm:spPr/>
      <dgm:t>
        <a:bodyPr/>
        <a:lstStyle/>
        <a:p>
          <a:endParaRPr lang="en-US"/>
        </a:p>
      </dgm:t>
    </dgm:pt>
    <dgm:pt modelId="{287FD35B-D583-432E-81DF-6B03EFFB33A0}" type="sibTrans" cxnId="{98072830-B809-4A9C-8B9D-0D69EC4AA020}">
      <dgm:prSet/>
      <dgm:spPr/>
      <dgm:t>
        <a:bodyPr/>
        <a:lstStyle/>
        <a:p>
          <a:endParaRPr lang="en-US"/>
        </a:p>
      </dgm:t>
    </dgm:pt>
    <dgm:pt modelId="{91120B73-8124-4ABD-B98E-AE703A0F8776}">
      <dgm:prSet/>
      <dgm:spPr/>
      <dgm:t>
        <a:bodyPr/>
        <a:lstStyle/>
        <a:p>
          <a:r>
            <a:rPr lang="en-US" dirty="0" smtClean="0"/>
            <a:t>3.0 GPA</a:t>
          </a:r>
          <a:endParaRPr lang="en-US" dirty="0"/>
        </a:p>
      </dgm:t>
    </dgm:pt>
    <dgm:pt modelId="{F05256D5-D1F1-49E4-88C2-58E75DF3B0F6}" type="parTrans" cxnId="{58ECADFD-EFEB-44E9-88CC-5AE3EADCEB9E}">
      <dgm:prSet/>
      <dgm:spPr/>
      <dgm:t>
        <a:bodyPr/>
        <a:lstStyle/>
        <a:p>
          <a:endParaRPr lang="en-US"/>
        </a:p>
      </dgm:t>
    </dgm:pt>
    <dgm:pt modelId="{E1177A9F-431D-42A8-96A1-D00BF1647DE5}" type="sibTrans" cxnId="{58ECADFD-EFEB-44E9-88CC-5AE3EADCEB9E}">
      <dgm:prSet/>
      <dgm:spPr/>
      <dgm:t>
        <a:bodyPr/>
        <a:lstStyle/>
        <a:p>
          <a:endParaRPr lang="en-US"/>
        </a:p>
      </dgm:t>
    </dgm:pt>
    <dgm:pt modelId="{00FECFD5-37B9-4B9F-A521-278780CAC856}">
      <dgm:prSet/>
      <dgm:spPr/>
      <dgm:t>
        <a:bodyPr/>
        <a:lstStyle/>
        <a:p>
          <a:r>
            <a:rPr lang="en-US" dirty="0" smtClean="0"/>
            <a:t>26 ACT/1170 SAT	</a:t>
          </a:r>
          <a:endParaRPr lang="en-US" dirty="0"/>
        </a:p>
      </dgm:t>
    </dgm:pt>
    <dgm:pt modelId="{472AA0A4-9DEB-46E4-8D4B-E5C81E8F0134}" type="parTrans" cxnId="{2B43DCFC-BB69-4B74-B9FB-8BC87E1AED65}">
      <dgm:prSet/>
      <dgm:spPr/>
      <dgm:t>
        <a:bodyPr/>
        <a:lstStyle/>
        <a:p>
          <a:endParaRPr lang="en-US"/>
        </a:p>
      </dgm:t>
    </dgm:pt>
    <dgm:pt modelId="{0BCA74CC-8873-44DA-BA66-A76215F2B35D}" type="sibTrans" cxnId="{2B43DCFC-BB69-4B74-B9FB-8BC87E1AED65}">
      <dgm:prSet/>
      <dgm:spPr/>
      <dgm:t>
        <a:bodyPr/>
        <a:lstStyle/>
        <a:p>
          <a:endParaRPr lang="en-US"/>
        </a:p>
      </dgm:t>
    </dgm:pt>
    <dgm:pt modelId="{0A017FFA-8B5F-41D6-A3B9-5AC392970AE5}">
      <dgm:prSet/>
      <dgm:spPr/>
      <dgm:t>
        <a:bodyPr/>
        <a:lstStyle/>
        <a:p>
          <a:r>
            <a:rPr lang="en-US" dirty="0" smtClean="0"/>
            <a:t>75 Service Hours</a:t>
          </a:r>
          <a:endParaRPr lang="en-US" dirty="0"/>
        </a:p>
      </dgm:t>
    </dgm:pt>
    <dgm:pt modelId="{B816C5B0-DE28-44E0-BFEE-165D071231D4}" type="parTrans" cxnId="{E1790B69-DCBA-4EA0-B88C-3574347EEE72}">
      <dgm:prSet/>
      <dgm:spPr/>
      <dgm:t>
        <a:bodyPr/>
        <a:lstStyle/>
        <a:p>
          <a:endParaRPr lang="en-US"/>
        </a:p>
      </dgm:t>
    </dgm:pt>
    <dgm:pt modelId="{559692B6-D7D7-4006-AB84-87CB89567F24}" type="sibTrans" cxnId="{E1790B69-DCBA-4EA0-B88C-3574347EEE72}">
      <dgm:prSet/>
      <dgm:spPr/>
      <dgm:t>
        <a:bodyPr/>
        <a:lstStyle/>
        <a:p>
          <a:endParaRPr lang="en-US"/>
        </a:p>
      </dgm:t>
    </dgm:pt>
    <dgm:pt modelId="{1379DFBC-613D-4512-871A-046426F64E4C}">
      <dgm:prSet phldrT="[Text]"/>
      <dgm:spPr/>
      <dgm:t>
        <a:bodyPr/>
        <a:lstStyle/>
        <a:p>
          <a:r>
            <a:rPr lang="en-US" dirty="0" smtClean="0"/>
            <a:t>3.0 weighted GPA (non –elective)</a:t>
          </a:r>
          <a:endParaRPr lang="en-US" dirty="0"/>
        </a:p>
      </dgm:t>
    </dgm:pt>
    <dgm:pt modelId="{22BB9EC4-8F95-4999-B873-263A75CCF7A1}" type="parTrans" cxnId="{5A11F3F9-26DF-4AF7-BA90-8CC0833CD0E9}">
      <dgm:prSet/>
      <dgm:spPr/>
      <dgm:t>
        <a:bodyPr/>
        <a:lstStyle/>
        <a:p>
          <a:endParaRPr lang="en-US"/>
        </a:p>
      </dgm:t>
    </dgm:pt>
    <dgm:pt modelId="{5AFBF1B3-0EDD-4950-8192-FCC904412C02}" type="sibTrans" cxnId="{5A11F3F9-26DF-4AF7-BA90-8CC0833CD0E9}">
      <dgm:prSet/>
      <dgm:spPr/>
      <dgm:t>
        <a:bodyPr/>
        <a:lstStyle/>
        <a:p>
          <a:endParaRPr lang="en-US"/>
        </a:p>
      </dgm:t>
    </dgm:pt>
    <dgm:pt modelId="{0DA08AED-F7E2-47C9-B513-9F75BE178210}">
      <dgm:prSet phldrT="[Text]"/>
      <dgm:spPr/>
      <dgm:t>
        <a:bodyPr/>
        <a:lstStyle/>
        <a:p>
          <a:r>
            <a:rPr lang="en-US" dirty="0" smtClean="0"/>
            <a:t>College Readiness Test Scores (SAT, ACT, PERT)</a:t>
          </a:r>
          <a:endParaRPr lang="en-US" dirty="0"/>
        </a:p>
      </dgm:t>
    </dgm:pt>
    <dgm:pt modelId="{C2807257-B058-495B-BAA6-B482585AC9A2}" type="parTrans" cxnId="{431D07CD-A8AE-4530-AEED-CDEAD35AF1BF}">
      <dgm:prSet/>
      <dgm:spPr/>
      <dgm:t>
        <a:bodyPr/>
        <a:lstStyle/>
        <a:p>
          <a:endParaRPr lang="en-US"/>
        </a:p>
      </dgm:t>
    </dgm:pt>
    <dgm:pt modelId="{9C61BCCB-12E3-41AD-B6A2-64956F600B19}" type="sibTrans" cxnId="{431D07CD-A8AE-4530-AEED-CDEAD35AF1BF}">
      <dgm:prSet/>
      <dgm:spPr/>
      <dgm:t>
        <a:bodyPr/>
        <a:lstStyle/>
        <a:p>
          <a:endParaRPr lang="en-US"/>
        </a:p>
      </dgm:t>
    </dgm:pt>
    <dgm:pt modelId="{11476C80-EF52-4564-A7E1-72B0C58D4C6C}">
      <dgm:prSet phldrT="[Text]"/>
      <dgm:spPr/>
      <dgm:t>
        <a:bodyPr/>
        <a:lstStyle/>
        <a:p>
          <a:r>
            <a:rPr lang="en-US" dirty="0" smtClean="0"/>
            <a:t>30 Service Hours</a:t>
          </a:r>
          <a:endParaRPr lang="en-US" dirty="0"/>
        </a:p>
      </dgm:t>
    </dgm:pt>
    <dgm:pt modelId="{66334E78-EA86-4E8A-AA66-C92E08F903B8}" type="parTrans" cxnId="{4C232862-7F67-440E-AFE5-30D96B25E3FB}">
      <dgm:prSet/>
      <dgm:spPr/>
      <dgm:t>
        <a:bodyPr/>
        <a:lstStyle/>
        <a:p>
          <a:endParaRPr lang="en-US"/>
        </a:p>
      </dgm:t>
    </dgm:pt>
    <dgm:pt modelId="{97F69693-04D0-4C30-AA12-2CB116A17B26}" type="sibTrans" cxnId="{4C232862-7F67-440E-AFE5-30D96B25E3FB}">
      <dgm:prSet/>
      <dgm:spPr/>
      <dgm:t>
        <a:bodyPr/>
        <a:lstStyle/>
        <a:p>
          <a:endParaRPr lang="en-US"/>
        </a:p>
      </dgm:t>
    </dgm:pt>
    <dgm:pt modelId="{F3C85E11-6D41-4871-963D-4BC1AA37DEC7}">
      <dgm:prSet phldrT="[Text]"/>
      <dgm:spPr/>
      <dgm:t>
        <a:bodyPr/>
        <a:lstStyle/>
        <a:p>
          <a:r>
            <a:rPr lang="en-US" dirty="0" smtClean="0"/>
            <a:t>CAPE requires </a:t>
          </a:r>
          <a:r>
            <a:rPr lang="en-US" dirty="0" smtClean="0">
              <a:solidFill>
                <a:schemeClr val="tx1"/>
              </a:solidFill>
            </a:rPr>
            <a:t>5 postsecondary credit hours through CAPE industry certifications which articulate for college credit </a:t>
          </a:r>
          <a:endParaRPr lang="en-US" dirty="0">
            <a:solidFill>
              <a:schemeClr val="tx1"/>
            </a:solidFill>
          </a:endParaRPr>
        </a:p>
      </dgm:t>
    </dgm:pt>
    <dgm:pt modelId="{65607996-EC07-4A09-9F44-C668E66E03C1}" type="parTrans" cxnId="{A36AF399-A126-483D-BF6F-035D7A306604}">
      <dgm:prSet/>
      <dgm:spPr/>
    </dgm:pt>
    <dgm:pt modelId="{C1D0C2BD-E108-474B-8250-C49D3A1F84B5}" type="sibTrans" cxnId="{A36AF399-A126-483D-BF6F-035D7A306604}">
      <dgm:prSet/>
      <dgm:spPr/>
    </dgm:pt>
    <dgm:pt modelId="{D02BD8EE-40BC-4F37-B4DB-DD54EC4C2B4D}" type="pres">
      <dgm:prSet presAssocID="{2C0FE280-775B-4092-B18A-10F2FE0E3B1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869A005-CBA9-4F0E-BE10-2B4EE83179CB}" type="pres">
      <dgm:prSet presAssocID="{4E763226-90E5-483E-BDD4-1C38B051580F}" presName="linNode" presStyleCnt="0"/>
      <dgm:spPr/>
    </dgm:pt>
    <dgm:pt modelId="{BABE6CD6-B2DD-4CED-88F1-BE4A2F3D0EBE}" type="pres">
      <dgm:prSet presAssocID="{4E763226-90E5-483E-BDD4-1C38B051580F}" presName="parentText" presStyleLbl="node1" presStyleIdx="0" presStyleCnt="3" custLinFactNeighborY="-205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62CAA7-954D-4F1F-A33B-6EE27FACCBCC}" type="pres">
      <dgm:prSet presAssocID="{4E763226-90E5-483E-BDD4-1C38B051580F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1C421D-B80B-4C13-A6B5-9425F2AC9DCF}" type="pres">
      <dgm:prSet presAssocID="{B5B7C92B-58AF-45E3-A005-1564A6751210}" presName="sp" presStyleCnt="0"/>
      <dgm:spPr/>
    </dgm:pt>
    <dgm:pt modelId="{27183A28-0FA5-4DA6-AD55-2BBDF174D064}" type="pres">
      <dgm:prSet presAssocID="{5EF78B96-3297-4B11-8C7F-84ECBDE7FCE3}" presName="linNode" presStyleCnt="0"/>
      <dgm:spPr/>
    </dgm:pt>
    <dgm:pt modelId="{F6F1B0CD-6758-44CB-9B79-32822099A28F}" type="pres">
      <dgm:prSet presAssocID="{5EF78B96-3297-4B11-8C7F-84ECBDE7FCE3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484708-2A67-481F-A07E-FA766D5EF379}" type="pres">
      <dgm:prSet presAssocID="{5EF78B96-3297-4B11-8C7F-84ECBDE7FCE3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2D6F96-1F6D-4CD7-9086-7032E14D6CC5}" type="pres">
      <dgm:prSet presAssocID="{9D2BF243-4DC8-4CFC-BC96-F52F90C1E3FE}" presName="sp" presStyleCnt="0"/>
      <dgm:spPr/>
    </dgm:pt>
    <dgm:pt modelId="{FF2DEC76-6BD5-432A-B792-5F7F9CB48AA2}" type="pres">
      <dgm:prSet presAssocID="{AA3497D9-6C79-4DF3-AB1A-46BF9006529D}" presName="linNode" presStyleCnt="0"/>
      <dgm:spPr/>
    </dgm:pt>
    <dgm:pt modelId="{49DD6F9D-D0AD-4F37-8078-79B1E38F36E3}" type="pres">
      <dgm:prSet presAssocID="{AA3497D9-6C79-4DF3-AB1A-46BF9006529D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7DC88C-0D40-4597-8F0A-CA1EA8DD9F9F}" type="pres">
      <dgm:prSet presAssocID="{AA3497D9-6C79-4DF3-AB1A-46BF9006529D}" presName="descendantText" presStyleLbl="alignAccFollowNode1" presStyleIdx="2" presStyleCnt="3" custScaleY="1348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8072A8D-BE65-4E6C-8C3F-5D6146814985}" type="presOf" srcId="{2C0FE280-775B-4092-B18A-10F2FE0E3B10}" destId="{D02BD8EE-40BC-4F37-B4DB-DD54EC4C2B4D}" srcOrd="0" destOrd="0" presId="urn:microsoft.com/office/officeart/2005/8/layout/vList5"/>
    <dgm:cxn modelId="{E1790B69-DCBA-4EA0-B88C-3574347EEE72}" srcId="{5EF78B96-3297-4B11-8C7F-84ECBDE7FCE3}" destId="{0A017FFA-8B5F-41D6-A3B9-5AC392970AE5}" srcOrd="3" destOrd="0" parTransId="{B816C5B0-DE28-44E0-BFEE-165D071231D4}" sibTransId="{559692B6-D7D7-4006-AB84-87CB89567F24}"/>
    <dgm:cxn modelId="{374F6D7F-AE9A-4685-9B9E-7B8A0AE15E23}" srcId="{4E763226-90E5-483E-BDD4-1C38B051580F}" destId="{4F12AD6C-9BE4-4D7F-973D-8FF953500459}" srcOrd="0" destOrd="0" parTransId="{3F2EF440-300E-4779-88E9-241673428051}" sibTransId="{47A649B7-4CF1-4CDB-B553-092F28A48E91}"/>
    <dgm:cxn modelId="{431D07CD-A8AE-4530-AEED-CDEAD35AF1BF}" srcId="{AA3497D9-6C79-4DF3-AB1A-46BF9006529D}" destId="{0DA08AED-F7E2-47C9-B513-9F75BE178210}" srcOrd="3" destOrd="0" parTransId="{C2807257-B058-495B-BAA6-B482585AC9A2}" sibTransId="{9C61BCCB-12E3-41AD-B6A2-64956F600B19}"/>
    <dgm:cxn modelId="{4C232862-7F67-440E-AFE5-30D96B25E3FB}" srcId="{AA3497D9-6C79-4DF3-AB1A-46BF9006529D}" destId="{11476C80-EF52-4564-A7E1-72B0C58D4C6C}" srcOrd="4" destOrd="0" parTransId="{66334E78-EA86-4E8A-AA66-C92E08F903B8}" sibTransId="{97F69693-04D0-4C30-AA12-2CB116A17B26}"/>
    <dgm:cxn modelId="{9CF4301B-5CB7-42C7-8DC5-74B536A7F7D8}" type="presOf" srcId="{4E763226-90E5-483E-BDD4-1C38B051580F}" destId="{BABE6CD6-B2DD-4CED-88F1-BE4A2F3D0EBE}" srcOrd="0" destOrd="0" presId="urn:microsoft.com/office/officeart/2005/8/layout/vList5"/>
    <dgm:cxn modelId="{58ECADFD-EFEB-44E9-88CC-5AE3EADCEB9E}" srcId="{5EF78B96-3297-4B11-8C7F-84ECBDE7FCE3}" destId="{91120B73-8124-4ABD-B98E-AE703A0F8776}" srcOrd="1" destOrd="0" parTransId="{F05256D5-D1F1-49E4-88C2-58E75DF3B0F6}" sibTransId="{E1177A9F-431D-42A8-96A1-D00BF1647DE5}"/>
    <dgm:cxn modelId="{DB6FB780-9A3D-4761-95E1-4EB1E2D75140}" srcId="{2C0FE280-775B-4092-B18A-10F2FE0E3B10}" destId="{AA3497D9-6C79-4DF3-AB1A-46BF9006529D}" srcOrd="2" destOrd="0" parTransId="{59506A77-BB49-479B-B080-A09A9F320224}" sibTransId="{8C6C1C6E-1424-47EA-88FF-69713F6A8B07}"/>
    <dgm:cxn modelId="{A7DFE387-451F-496E-9CF4-AE08EE5EE637}" type="presOf" srcId="{F3C85E11-6D41-4871-963D-4BC1AA37DEC7}" destId="{1E7DC88C-0D40-4597-8F0A-CA1EA8DD9F9F}" srcOrd="0" destOrd="5" presId="urn:microsoft.com/office/officeart/2005/8/layout/vList5"/>
    <dgm:cxn modelId="{43D0158D-A12D-43F2-A083-74DBA42E6486}" srcId="{5EF78B96-3297-4B11-8C7F-84ECBDE7FCE3}" destId="{00AA9611-C9BE-410D-8F36-6DA363A33AAD}" srcOrd="0" destOrd="0" parTransId="{A0D8D2B9-A1A8-4659-B5D6-7F0735C53921}" sibTransId="{F574CDFC-FAE0-4673-89EB-0A93724D6061}"/>
    <dgm:cxn modelId="{43750719-694B-419B-9C37-0694F12BB09D}" srcId="{2C0FE280-775B-4092-B18A-10F2FE0E3B10}" destId="{4E763226-90E5-483E-BDD4-1C38B051580F}" srcOrd="0" destOrd="0" parTransId="{86960778-68EE-4B27-87F3-4D85992BE474}" sibTransId="{B5B7C92B-58AF-45E3-A005-1564A6751210}"/>
    <dgm:cxn modelId="{15F71AD1-0288-40EC-95AA-DB4F6477C7E3}" type="presOf" srcId="{21E320B3-3E41-43D3-B0B8-AA4006D035B8}" destId="{1E7DC88C-0D40-4597-8F0A-CA1EA8DD9F9F}" srcOrd="0" destOrd="0" presId="urn:microsoft.com/office/officeart/2005/8/layout/vList5"/>
    <dgm:cxn modelId="{7965234B-C0DF-4045-806C-545786F09A76}" type="presOf" srcId="{00FECFD5-37B9-4B9F-A521-278780CAC856}" destId="{C5484708-2A67-481F-A07E-FA766D5EF379}" srcOrd="0" destOrd="2" presId="urn:microsoft.com/office/officeart/2005/8/layout/vList5"/>
    <dgm:cxn modelId="{98072830-B809-4A9C-8B9D-0D69EC4AA020}" srcId="{4E763226-90E5-483E-BDD4-1C38B051580F}" destId="{1746A2DB-3236-4107-A63D-1A10538B9DEC}" srcOrd="1" destOrd="0" parTransId="{03C051D2-23CD-463E-9AEB-3E226E6F7B6A}" sibTransId="{287FD35B-D583-432E-81DF-6B03EFFB33A0}"/>
    <dgm:cxn modelId="{3B14DFEE-CC02-4737-BABB-36339BDDDD1C}" type="presOf" srcId="{1379DFBC-613D-4512-871A-046426F64E4C}" destId="{1E7DC88C-0D40-4597-8F0A-CA1EA8DD9F9F}" srcOrd="0" destOrd="1" presId="urn:microsoft.com/office/officeart/2005/8/layout/vList5"/>
    <dgm:cxn modelId="{1E523C59-70BE-4932-B2FF-3DE27131281E}" type="presOf" srcId="{0DA08AED-F7E2-47C9-B513-9F75BE178210}" destId="{1E7DC88C-0D40-4597-8F0A-CA1EA8DD9F9F}" srcOrd="0" destOrd="3" presId="urn:microsoft.com/office/officeart/2005/8/layout/vList5"/>
    <dgm:cxn modelId="{AF085EA6-ECB0-4B97-870D-3F4A4AF3533D}" srcId="{4E763226-90E5-483E-BDD4-1C38B051580F}" destId="{978D89C9-27C9-478F-8547-0EA3927F721A}" srcOrd="2" destOrd="0" parTransId="{4E34279A-1F9F-41DC-899D-0421D8482981}" sibTransId="{FF1001FC-6603-447B-8E77-5D1A0A8C036F}"/>
    <dgm:cxn modelId="{4220ED38-173F-4D15-A491-B28DF7427F14}" type="presOf" srcId="{5EF78B96-3297-4B11-8C7F-84ECBDE7FCE3}" destId="{F6F1B0CD-6758-44CB-9B79-32822099A28F}" srcOrd="0" destOrd="0" presId="urn:microsoft.com/office/officeart/2005/8/layout/vList5"/>
    <dgm:cxn modelId="{63858146-F251-4768-83D8-EAA79A5E0FB4}" type="presOf" srcId="{91120B73-8124-4ABD-B98E-AE703A0F8776}" destId="{C5484708-2A67-481F-A07E-FA766D5EF379}" srcOrd="0" destOrd="1" presId="urn:microsoft.com/office/officeart/2005/8/layout/vList5"/>
    <dgm:cxn modelId="{4DD7F1BD-94EB-4E28-B7F3-31542FEB7D71}" type="presOf" srcId="{168B1D4F-95DE-4735-B788-D91F42ACD8E1}" destId="{3062CAA7-954D-4F1F-A33B-6EE27FACCBCC}" srcOrd="0" destOrd="3" presId="urn:microsoft.com/office/officeart/2005/8/layout/vList5"/>
    <dgm:cxn modelId="{BBE7016E-62CA-4525-A5DF-419BADE475E8}" srcId="{AA3497D9-6C79-4DF3-AB1A-46BF9006529D}" destId="{D1A5BB45-EFC3-4437-AD29-94A98384D98D}" srcOrd="2" destOrd="0" parTransId="{DCC37A3E-EE19-40A0-98C1-500A7FD165A0}" sibTransId="{0D0A3963-D210-427F-B3F9-27EA76729467}"/>
    <dgm:cxn modelId="{F9E8B966-6D85-41B8-B9AA-F28B2422CE76}" srcId="{2C0FE280-775B-4092-B18A-10F2FE0E3B10}" destId="{5EF78B96-3297-4B11-8C7F-84ECBDE7FCE3}" srcOrd="1" destOrd="0" parTransId="{11DD7DDE-9306-4EA3-B189-EB0AAA8FA107}" sibTransId="{9D2BF243-4DC8-4CFC-BC96-F52F90C1E3FE}"/>
    <dgm:cxn modelId="{EC89D85E-14F9-489E-BDFD-4245A8DDA9C9}" type="presOf" srcId="{11476C80-EF52-4564-A7E1-72B0C58D4C6C}" destId="{1E7DC88C-0D40-4597-8F0A-CA1EA8DD9F9F}" srcOrd="0" destOrd="4" presId="urn:microsoft.com/office/officeart/2005/8/layout/vList5"/>
    <dgm:cxn modelId="{B5062E36-979C-4FC1-8169-E1DC7B00CB12}" type="presOf" srcId="{AA3497D9-6C79-4DF3-AB1A-46BF9006529D}" destId="{49DD6F9D-D0AD-4F37-8078-79B1E38F36E3}" srcOrd="0" destOrd="0" presId="urn:microsoft.com/office/officeart/2005/8/layout/vList5"/>
    <dgm:cxn modelId="{1E210B9B-2B07-4027-AD43-0219E0B891AC}" type="presOf" srcId="{1746A2DB-3236-4107-A63D-1A10538B9DEC}" destId="{3062CAA7-954D-4F1F-A33B-6EE27FACCBCC}" srcOrd="0" destOrd="1" presId="urn:microsoft.com/office/officeart/2005/8/layout/vList5"/>
    <dgm:cxn modelId="{2B43DCFC-BB69-4B74-B9FB-8BC87E1AED65}" srcId="{5EF78B96-3297-4B11-8C7F-84ECBDE7FCE3}" destId="{00FECFD5-37B9-4B9F-A521-278780CAC856}" srcOrd="2" destOrd="0" parTransId="{472AA0A4-9DEB-46E4-8D4B-E5C81E8F0134}" sibTransId="{0BCA74CC-8873-44DA-BA66-A76215F2B35D}"/>
    <dgm:cxn modelId="{E56BD4C7-E555-4C31-8D4E-CF65D686CC03}" srcId="{AA3497D9-6C79-4DF3-AB1A-46BF9006529D}" destId="{21E320B3-3E41-43D3-B0B8-AA4006D035B8}" srcOrd="0" destOrd="0" parTransId="{70773E82-6F7A-48F6-9CAE-F94BD616857E}" sibTransId="{B78DEFF6-C21E-4C35-948B-4E3791438322}"/>
    <dgm:cxn modelId="{5CA4EC37-8FFF-4DE2-B8D1-07029D24AA57}" type="presOf" srcId="{978D89C9-27C9-478F-8547-0EA3927F721A}" destId="{3062CAA7-954D-4F1F-A33B-6EE27FACCBCC}" srcOrd="0" destOrd="2" presId="urn:microsoft.com/office/officeart/2005/8/layout/vList5"/>
    <dgm:cxn modelId="{BD18BB50-09DF-4809-A369-7EAB860C9A10}" type="presOf" srcId="{4F12AD6C-9BE4-4D7F-973D-8FF953500459}" destId="{3062CAA7-954D-4F1F-A33B-6EE27FACCBCC}" srcOrd="0" destOrd="0" presId="urn:microsoft.com/office/officeart/2005/8/layout/vList5"/>
    <dgm:cxn modelId="{C593F797-0F3C-4617-8E87-90A20D867461}" srcId="{4E763226-90E5-483E-BDD4-1C38B051580F}" destId="{168B1D4F-95DE-4735-B788-D91F42ACD8E1}" srcOrd="3" destOrd="0" parTransId="{181B1BB6-EFF4-482D-82BB-991169254B44}" sibTransId="{60FC16B0-DB45-4013-8C51-4DE086319A7E}"/>
    <dgm:cxn modelId="{475C0A43-D3D8-45BB-91F9-F96AED6E2609}" type="presOf" srcId="{0A017FFA-8B5F-41D6-A3B9-5AC392970AE5}" destId="{C5484708-2A67-481F-A07E-FA766D5EF379}" srcOrd="0" destOrd="3" presId="urn:microsoft.com/office/officeart/2005/8/layout/vList5"/>
    <dgm:cxn modelId="{5A11F3F9-26DF-4AF7-BA90-8CC0833CD0E9}" srcId="{AA3497D9-6C79-4DF3-AB1A-46BF9006529D}" destId="{1379DFBC-613D-4512-871A-046426F64E4C}" srcOrd="1" destOrd="0" parTransId="{22BB9EC4-8F95-4999-B873-263A75CCF7A1}" sibTransId="{5AFBF1B3-0EDD-4950-8192-FCC904412C02}"/>
    <dgm:cxn modelId="{5A764F2B-49B9-48B0-8D78-668CF2624E21}" type="presOf" srcId="{00AA9611-C9BE-410D-8F36-6DA363A33AAD}" destId="{C5484708-2A67-481F-A07E-FA766D5EF379}" srcOrd="0" destOrd="0" presId="urn:microsoft.com/office/officeart/2005/8/layout/vList5"/>
    <dgm:cxn modelId="{A36AF399-A126-483D-BF6F-035D7A306604}" srcId="{AA3497D9-6C79-4DF3-AB1A-46BF9006529D}" destId="{F3C85E11-6D41-4871-963D-4BC1AA37DEC7}" srcOrd="5" destOrd="0" parTransId="{65607996-EC07-4A09-9F44-C668E66E03C1}" sibTransId="{C1D0C2BD-E108-474B-8250-C49D3A1F84B5}"/>
    <dgm:cxn modelId="{3E190F55-70F1-4FA2-89E4-A02874BBAB26}" type="presOf" srcId="{D1A5BB45-EFC3-4437-AD29-94A98384D98D}" destId="{1E7DC88C-0D40-4597-8F0A-CA1EA8DD9F9F}" srcOrd="0" destOrd="2" presId="urn:microsoft.com/office/officeart/2005/8/layout/vList5"/>
    <dgm:cxn modelId="{3E3D1D92-70D4-4CDC-9638-268D39ACCEF5}" type="presParOf" srcId="{D02BD8EE-40BC-4F37-B4DB-DD54EC4C2B4D}" destId="{B869A005-CBA9-4F0E-BE10-2B4EE83179CB}" srcOrd="0" destOrd="0" presId="urn:microsoft.com/office/officeart/2005/8/layout/vList5"/>
    <dgm:cxn modelId="{455B9FBF-59D2-41C1-8DDD-68D3AE923AAA}" type="presParOf" srcId="{B869A005-CBA9-4F0E-BE10-2B4EE83179CB}" destId="{BABE6CD6-B2DD-4CED-88F1-BE4A2F3D0EBE}" srcOrd="0" destOrd="0" presId="urn:microsoft.com/office/officeart/2005/8/layout/vList5"/>
    <dgm:cxn modelId="{52F416D8-7907-4A6C-A4A1-8120EC3AF6B3}" type="presParOf" srcId="{B869A005-CBA9-4F0E-BE10-2B4EE83179CB}" destId="{3062CAA7-954D-4F1F-A33B-6EE27FACCBCC}" srcOrd="1" destOrd="0" presId="urn:microsoft.com/office/officeart/2005/8/layout/vList5"/>
    <dgm:cxn modelId="{ECAC0045-883B-4F52-8400-BC8FDD74DBF4}" type="presParOf" srcId="{D02BD8EE-40BC-4F37-B4DB-DD54EC4C2B4D}" destId="{1A1C421D-B80B-4C13-A6B5-9425F2AC9DCF}" srcOrd="1" destOrd="0" presId="urn:microsoft.com/office/officeart/2005/8/layout/vList5"/>
    <dgm:cxn modelId="{D02A6277-A3AC-4702-8E94-2739427948AF}" type="presParOf" srcId="{D02BD8EE-40BC-4F37-B4DB-DD54EC4C2B4D}" destId="{27183A28-0FA5-4DA6-AD55-2BBDF174D064}" srcOrd="2" destOrd="0" presId="urn:microsoft.com/office/officeart/2005/8/layout/vList5"/>
    <dgm:cxn modelId="{E643AF7F-B565-4C16-B667-34738D1C6D5A}" type="presParOf" srcId="{27183A28-0FA5-4DA6-AD55-2BBDF174D064}" destId="{F6F1B0CD-6758-44CB-9B79-32822099A28F}" srcOrd="0" destOrd="0" presId="urn:microsoft.com/office/officeart/2005/8/layout/vList5"/>
    <dgm:cxn modelId="{17317705-5B8E-461B-9422-0F720CB37978}" type="presParOf" srcId="{27183A28-0FA5-4DA6-AD55-2BBDF174D064}" destId="{C5484708-2A67-481F-A07E-FA766D5EF379}" srcOrd="1" destOrd="0" presId="urn:microsoft.com/office/officeart/2005/8/layout/vList5"/>
    <dgm:cxn modelId="{A57B5A75-78D2-4104-8B3D-D47CB3A3B2D5}" type="presParOf" srcId="{D02BD8EE-40BC-4F37-B4DB-DD54EC4C2B4D}" destId="{342D6F96-1F6D-4CD7-9086-7032E14D6CC5}" srcOrd="3" destOrd="0" presId="urn:microsoft.com/office/officeart/2005/8/layout/vList5"/>
    <dgm:cxn modelId="{B7EE8CB7-9CF2-4C94-9C65-727170641F1B}" type="presParOf" srcId="{D02BD8EE-40BC-4F37-B4DB-DD54EC4C2B4D}" destId="{FF2DEC76-6BD5-432A-B792-5F7F9CB48AA2}" srcOrd="4" destOrd="0" presId="urn:microsoft.com/office/officeart/2005/8/layout/vList5"/>
    <dgm:cxn modelId="{8FC24A50-368A-4860-BEDA-353BA11F842D}" type="presParOf" srcId="{FF2DEC76-6BD5-432A-B792-5F7F9CB48AA2}" destId="{49DD6F9D-D0AD-4F37-8078-79B1E38F36E3}" srcOrd="0" destOrd="0" presId="urn:microsoft.com/office/officeart/2005/8/layout/vList5"/>
    <dgm:cxn modelId="{64A1000E-E9D2-4FAE-B2C6-2BB3C69D5C96}" type="presParOf" srcId="{FF2DEC76-6BD5-432A-B792-5F7F9CB48AA2}" destId="{1E7DC88C-0D40-4597-8F0A-CA1EA8DD9F9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62CAA7-954D-4F1F-A33B-6EE27FACCBCC}">
      <dsp:nvSpPr>
        <dsp:cNvPr id="0" name=""/>
        <dsp:cNvSpPr/>
      </dsp:nvSpPr>
      <dsp:spPr>
        <a:xfrm rot="5400000">
          <a:off x="3644388" y="-1283359"/>
          <a:ext cx="1105415" cy="395020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4 </a:t>
          </a:r>
          <a:r>
            <a:rPr lang="en-US" sz="1100" kern="1200" dirty="0" err="1" smtClean="0"/>
            <a:t>Eng</a:t>
          </a:r>
          <a:r>
            <a:rPr lang="en-US" sz="1100" kern="1200" dirty="0" smtClean="0"/>
            <a:t>, 4 Math, 3 Science, 3 Soc. Science, 2 Lang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3.5 GPA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29 ACT/1290 SAT	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100 Service Hours</a:t>
          </a:r>
          <a:endParaRPr lang="en-US" sz="1100" kern="1200" dirty="0"/>
        </a:p>
      </dsp:txBody>
      <dsp:txXfrm rot="-5400000">
        <a:off x="2221992" y="192999"/>
        <a:ext cx="3896246" cy="997491"/>
      </dsp:txXfrm>
    </dsp:sp>
    <dsp:sp modelId="{BABE6CD6-B2DD-4CED-88F1-BE4A2F3D0EBE}">
      <dsp:nvSpPr>
        <dsp:cNvPr id="0" name=""/>
        <dsp:cNvSpPr/>
      </dsp:nvSpPr>
      <dsp:spPr>
        <a:xfrm>
          <a:off x="0" y="0"/>
          <a:ext cx="2221992" cy="13817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Florida Academic Scholars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(FAS)</a:t>
          </a:r>
          <a:endParaRPr lang="en-US" sz="1900" kern="1200" dirty="0"/>
        </a:p>
      </dsp:txBody>
      <dsp:txXfrm>
        <a:off x="67452" y="67452"/>
        <a:ext cx="2087088" cy="1246865"/>
      </dsp:txXfrm>
    </dsp:sp>
    <dsp:sp modelId="{C5484708-2A67-481F-A07E-FA766D5EF379}">
      <dsp:nvSpPr>
        <dsp:cNvPr id="0" name=""/>
        <dsp:cNvSpPr/>
      </dsp:nvSpPr>
      <dsp:spPr>
        <a:xfrm rot="5400000">
          <a:off x="3644388" y="167498"/>
          <a:ext cx="1105415" cy="395020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4 </a:t>
          </a:r>
          <a:r>
            <a:rPr lang="en-US" sz="1100" kern="1200" dirty="0" err="1" smtClean="0"/>
            <a:t>Eng</a:t>
          </a:r>
          <a:r>
            <a:rPr lang="en-US" sz="1100" kern="1200" dirty="0" smtClean="0"/>
            <a:t>, 4 Math, 3 Science, 3 Soc. Science, 2 Lang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3.0 GPA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26 ACT/1170 SAT	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75 Service Hours</a:t>
          </a:r>
          <a:endParaRPr lang="en-US" sz="1100" kern="1200" dirty="0"/>
        </a:p>
      </dsp:txBody>
      <dsp:txXfrm rot="-5400000">
        <a:off x="2221992" y="1643856"/>
        <a:ext cx="3896246" cy="997491"/>
      </dsp:txXfrm>
    </dsp:sp>
    <dsp:sp modelId="{F6F1B0CD-6758-44CB-9B79-32822099A28F}">
      <dsp:nvSpPr>
        <dsp:cNvPr id="0" name=""/>
        <dsp:cNvSpPr/>
      </dsp:nvSpPr>
      <dsp:spPr>
        <a:xfrm>
          <a:off x="0" y="1451718"/>
          <a:ext cx="2221992" cy="13817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Florida Medallion Scholars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(FMS)</a:t>
          </a:r>
          <a:endParaRPr lang="en-US" sz="1900" kern="1200" dirty="0"/>
        </a:p>
      </dsp:txBody>
      <dsp:txXfrm>
        <a:off x="67452" y="1519170"/>
        <a:ext cx="2087088" cy="1246865"/>
      </dsp:txXfrm>
    </dsp:sp>
    <dsp:sp modelId="{1E7DC88C-0D40-4597-8F0A-CA1EA8DD9F9F}">
      <dsp:nvSpPr>
        <dsp:cNvPr id="0" name=""/>
        <dsp:cNvSpPr/>
      </dsp:nvSpPr>
      <dsp:spPr>
        <a:xfrm rot="5400000">
          <a:off x="3447615" y="1674783"/>
          <a:ext cx="1490763" cy="394635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Standard Diploma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3.0 weighted GPA (non –elective)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3.5 GPA in career education courses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College Readiness Test Scores (SAT, ACT, PERT)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30 Service Hours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CAPE requires </a:t>
          </a:r>
          <a:r>
            <a:rPr lang="en-US" sz="1100" kern="1200" dirty="0" smtClean="0">
              <a:solidFill>
                <a:schemeClr val="tx1"/>
              </a:solidFill>
            </a:rPr>
            <a:t>5 postsecondary credit hours through CAPE industry certifications which articulate for college credit </a:t>
          </a:r>
          <a:endParaRPr lang="en-US" sz="1100" kern="1200" dirty="0">
            <a:solidFill>
              <a:schemeClr val="tx1"/>
            </a:solidFill>
          </a:endParaRPr>
        </a:p>
      </dsp:txBody>
      <dsp:txXfrm rot="-5400000">
        <a:off x="2219822" y="2975350"/>
        <a:ext cx="3873577" cy="1345217"/>
      </dsp:txXfrm>
    </dsp:sp>
    <dsp:sp modelId="{49DD6F9D-D0AD-4F37-8078-79B1E38F36E3}">
      <dsp:nvSpPr>
        <dsp:cNvPr id="0" name=""/>
        <dsp:cNvSpPr/>
      </dsp:nvSpPr>
      <dsp:spPr>
        <a:xfrm>
          <a:off x="0" y="2957073"/>
          <a:ext cx="2219822" cy="13817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Gold Seal Vocational Scholars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(GSV)</a:t>
          </a:r>
          <a:endParaRPr lang="en-US" sz="1900" kern="1200" dirty="0"/>
        </a:p>
      </dsp:txBody>
      <dsp:txXfrm>
        <a:off x="67452" y="3024525"/>
        <a:ext cx="2084918" cy="12468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2299" cy="350520"/>
          </a:xfrm>
          <a:prstGeom prst="rect">
            <a:avLst/>
          </a:prstGeom>
        </p:spPr>
        <p:txBody>
          <a:bodyPr vert="horz" lIns="92299" tIns="46151" rIns="92299" bIns="4615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31640" y="0"/>
            <a:ext cx="4002299" cy="350520"/>
          </a:xfrm>
          <a:prstGeom prst="rect">
            <a:avLst/>
          </a:prstGeom>
        </p:spPr>
        <p:txBody>
          <a:bodyPr vert="horz" lIns="92299" tIns="46151" rIns="92299" bIns="46151" rtlCol="0"/>
          <a:lstStyle>
            <a:lvl1pPr algn="r">
              <a:defRPr sz="1200"/>
            </a:lvl1pPr>
          </a:lstStyle>
          <a:p>
            <a:fld id="{E146D89C-0D37-4A3A-BE7E-C11508A76D37}" type="datetimeFigureOut">
              <a:rPr lang="en-US" smtClean="0"/>
              <a:pPr/>
              <a:t>6/20/2018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02299" cy="350520"/>
          </a:xfrm>
          <a:prstGeom prst="rect">
            <a:avLst/>
          </a:prstGeom>
        </p:spPr>
        <p:txBody>
          <a:bodyPr vert="horz" lIns="92299" tIns="46151" rIns="92299" bIns="4615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31640" y="6658664"/>
            <a:ext cx="4002299" cy="350520"/>
          </a:xfrm>
          <a:prstGeom prst="rect">
            <a:avLst/>
          </a:prstGeom>
        </p:spPr>
        <p:txBody>
          <a:bodyPr vert="horz" lIns="92299" tIns="46151" rIns="92299" bIns="46151" rtlCol="0" anchor="b"/>
          <a:lstStyle>
            <a:lvl1pPr algn="r">
              <a:defRPr sz="1200"/>
            </a:lvl1pPr>
          </a:lstStyle>
          <a:p>
            <a:fld id="{1BA7EA77-3E30-4F83-A96D-4143A015E9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5661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03137" cy="350760"/>
          </a:xfrm>
          <a:prstGeom prst="rect">
            <a:avLst/>
          </a:prstGeom>
        </p:spPr>
        <p:txBody>
          <a:bodyPr vert="horz" lIns="90579" tIns="45289" rIns="90579" bIns="452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0848" y="1"/>
            <a:ext cx="4003137" cy="350760"/>
          </a:xfrm>
          <a:prstGeom prst="rect">
            <a:avLst/>
          </a:prstGeom>
        </p:spPr>
        <p:txBody>
          <a:bodyPr vert="horz" lIns="90579" tIns="45289" rIns="90579" bIns="45289" rtlCol="0"/>
          <a:lstStyle>
            <a:lvl1pPr algn="r">
              <a:defRPr sz="1200"/>
            </a:lvl1pPr>
          </a:lstStyle>
          <a:p>
            <a:fld id="{4C6E80F3-5E42-1F42-B120-C7C9D9AA1CAA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5438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579" tIns="45289" rIns="90579" bIns="452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4446" y="3330419"/>
            <a:ext cx="7387186" cy="3154441"/>
          </a:xfrm>
          <a:prstGeom prst="rect">
            <a:avLst/>
          </a:prstGeom>
        </p:spPr>
        <p:txBody>
          <a:bodyPr vert="horz" lIns="90579" tIns="45289" rIns="90579" bIns="452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443"/>
            <a:ext cx="4003137" cy="350760"/>
          </a:xfrm>
          <a:prstGeom prst="rect">
            <a:avLst/>
          </a:prstGeom>
        </p:spPr>
        <p:txBody>
          <a:bodyPr vert="horz" lIns="90579" tIns="45289" rIns="90579" bIns="452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0848" y="6658443"/>
            <a:ext cx="4003137" cy="350760"/>
          </a:xfrm>
          <a:prstGeom prst="rect">
            <a:avLst/>
          </a:prstGeom>
        </p:spPr>
        <p:txBody>
          <a:bodyPr vert="horz" lIns="90579" tIns="45289" rIns="90579" bIns="45289" rtlCol="0" anchor="b"/>
          <a:lstStyle>
            <a:lvl1pPr algn="r">
              <a:defRPr sz="1200"/>
            </a:lvl1pPr>
          </a:lstStyle>
          <a:p>
            <a:fld id="{87D9522C-2272-4749-B6EE-93960C2A3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253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9522C-2272-4749-B6EE-93960C2A3C4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370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B212-2372-4816-8750-54DDD59D77AE}" type="datetimeFigureOut">
              <a:rPr lang="en-US" smtClean="0"/>
              <a:pPr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962B-9E76-4DDA-9359-68FBFBFB35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B212-2372-4816-8750-54DDD59D77AE}" type="datetimeFigureOut">
              <a:rPr lang="en-US" smtClean="0"/>
              <a:pPr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962B-9E76-4DDA-9359-68FBFBFB35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B212-2372-4816-8750-54DDD59D77AE}" type="datetimeFigureOut">
              <a:rPr lang="en-US" smtClean="0"/>
              <a:pPr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962B-9E76-4DDA-9359-68FBFBFB35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B212-2372-4816-8750-54DDD59D77AE}" type="datetimeFigureOut">
              <a:rPr lang="en-US" smtClean="0"/>
              <a:pPr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962B-9E76-4DDA-9359-68FBFBFB35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B212-2372-4816-8750-54DDD59D77AE}" type="datetimeFigureOut">
              <a:rPr lang="en-US" smtClean="0"/>
              <a:pPr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962B-9E76-4DDA-9359-68FBFBFB35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B212-2372-4816-8750-54DDD59D77AE}" type="datetimeFigureOut">
              <a:rPr lang="en-US" smtClean="0"/>
              <a:pPr/>
              <a:t>6/20/2018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962B-9E76-4DDA-9359-68FBFBFB35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B212-2372-4816-8750-54DDD59D77AE}" type="datetimeFigureOut">
              <a:rPr lang="en-US" smtClean="0"/>
              <a:pPr/>
              <a:t>6/20/2018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962B-9E76-4DDA-9359-68FBFBFB35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B212-2372-4816-8750-54DDD59D77AE}" type="datetimeFigureOut">
              <a:rPr lang="en-US" smtClean="0"/>
              <a:pPr/>
              <a:t>6/20/2018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962B-9E76-4DDA-9359-68FBFBFB35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B212-2372-4816-8750-54DDD59D77AE}" type="datetimeFigureOut">
              <a:rPr lang="en-US" smtClean="0"/>
              <a:pPr/>
              <a:t>6/20/2018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962B-9E76-4DDA-9359-68FBFBFB35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B212-2372-4816-8750-54DDD59D77AE}" type="datetimeFigureOut">
              <a:rPr lang="en-US" smtClean="0"/>
              <a:pPr/>
              <a:t>6/20/2018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962B-9E76-4DDA-9359-68FBFBFB35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B212-2372-4816-8750-54DDD59D77AE}" type="datetimeFigureOut">
              <a:rPr lang="en-US" smtClean="0"/>
              <a:pPr/>
              <a:t>6/20/2018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962B-9E76-4DDA-9359-68FBFBFB35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16B212-2372-4816-8750-54DDD59D77AE}" type="datetimeFigureOut">
              <a:rPr lang="en-US" smtClean="0"/>
              <a:pPr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0962B-9E76-4DDA-9359-68FBFBFB35D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doe.org/academics/graduation-requirements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2" Type="http://schemas.openxmlformats.org/officeDocument/2006/relationships/hyperlink" Target="http://www.floridastudentfinancialaid.org/SSFAD/bf/" TargetMode="Externa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studentaid.ed.gov/types/loans" TargetMode="External"/><Relationship Id="rId7" Type="http://schemas.openxmlformats.org/officeDocument/2006/relationships/hyperlink" Target="https://studentaid.ed.gov/types/scams" TargetMode="External"/><Relationship Id="rId2" Type="http://schemas.openxmlformats.org/officeDocument/2006/relationships/hyperlink" Target="https://studentaid.ed.gov/types/grants-scholarships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studentaid.ed.gov/fafsa" TargetMode="External"/><Relationship Id="rId5" Type="http://schemas.openxmlformats.org/officeDocument/2006/relationships/hyperlink" Target="http://fafsa4caster.ed.gov/" TargetMode="External"/><Relationship Id="rId4" Type="http://schemas.openxmlformats.org/officeDocument/2006/relationships/hyperlink" Target="https://studentaid.ed.gov/types/work-study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fcollege.edu/development/index.php?section=scholarships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acpsf.org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3" y="56388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High school planning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22313" y="5181600"/>
            <a:ext cx="7772400" cy="4572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Alachua County Public Schools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t="15596" b="15665"/>
          <a:stretch>
            <a:fillRect/>
          </a:stretch>
        </p:blipFill>
        <p:spPr bwMode="auto">
          <a:xfrm>
            <a:off x="838200" y="533400"/>
            <a:ext cx="7833911" cy="4572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653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91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txBody>
          <a:bodyPr>
            <a:normAutofit/>
          </a:bodyPr>
          <a:lstStyle/>
          <a:p>
            <a:r>
              <a:rPr lang="en-US" dirty="0" smtClean="0"/>
              <a:t>Testing Requirements </a:t>
            </a:r>
            <a:br>
              <a:rPr lang="en-US" dirty="0" smtClean="0"/>
            </a:br>
            <a:r>
              <a:rPr lang="en-US" dirty="0" smtClean="0"/>
              <a:t>for Graduation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58541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English/Language Arts – 10</a:t>
            </a:r>
            <a:r>
              <a:rPr lang="en-US" baseline="30000" dirty="0" smtClean="0">
                <a:solidFill>
                  <a:srgbClr val="0070C0"/>
                </a:solidFill>
              </a:rPr>
              <a:t>th</a:t>
            </a:r>
            <a:r>
              <a:rPr lang="en-US" dirty="0" smtClean="0">
                <a:solidFill>
                  <a:srgbClr val="0070C0"/>
                </a:solidFill>
              </a:rPr>
              <a:t> Grade FSA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Algebra 1 EOC – 30% of course grade AND must pass for graduation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Geometry EOC – 30% of course grade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Biology 1 EOC – 30% of Course Grade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US History EOC – 30% of Course grade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378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Important Parent Information 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19200"/>
            <a:ext cx="9144000" cy="54712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1200" y="1094472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http://www.fldoe.org/accountability/assessments/k-12-student-assessment/end-of-course-eoc-assessments/</a:t>
            </a:r>
          </a:p>
        </p:txBody>
      </p:sp>
    </p:spTree>
    <p:extLst>
      <p:ext uri="{BB962C8B-B14F-4D97-AF65-F5344CB8AC3E}">
        <p14:creationId xmlns:p14="http://schemas.microsoft.com/office/powerpoint/2010/main" val="526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457200"/>
            <a:ext cx="8229600" cy="9144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Be ready for Change!</a:t>
            </a:r>
            <a:endParaRPr 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4799" y="470848"/>
            <a:ext cx="620829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14400" y="2362200"/>
            <a:ext cx="7315200" cy="28315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The Florida Legislature reserves the right to make changes any time it wants and DOES.  It is important to stay up-to-date with 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school counselors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AND FLDOE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400" b="1" dirty="0" smtClean="0">
                <a:latin typeface="Arial" pitchFamily="34" charset="0"/>
                <a:cs typeface="Arial" pitchFamily="34" charset="0"/>
                <a:hlinkClick r:id="rId3"/>
              </a:rPr>
              <a:t>http</a:t>
            </a:r>
            <a:r>
              <a:rPr lang="en-US" sz="2400" b="1" dirty="0">
                <a:latin typeface="Arial" pitchFamily="34" charset="0"/>
                <a:cs typeface="Arial" pitchFamily="34" charset="0"/>
                <a:hlinkClick r:id="rId3"/>
              </a:rPr>
              <a:t>://</a:t>
            </a:r>
            <a:r>
              <a:rPr lang="en-US" sz="2400" b="1" dirty="0" smtClean="0">
                <a:latin typeface="Arial" pitchFamily="34" charset="0"/>
                <a:cs typeface="Arial" pitchFamily="34" charset="0"/>
                <a:hlinkClick r:id="rId3"/>
              </a:rPr>
              <a:t>www.fldoe.org/academics/graduation-requirements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).</a:t>
            </a:r>
          </a:p>
          <a:p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>
                <a:latin typeface="Arial" pitchFamily="34" charset="0"/>
                <a:cs typeface="Arial" pitchFamily="34" charset="0"/>
              </a:rPr>
              <a:t>Earning  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Academic College 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Credit 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3600" b="1" dirty="0" smtClean="0">
                <a:latin typeface="Arial" pitchFamily="34" charset="0"/>
                <a:cs typeface="Arial" pitchFamily="34" charset="0"/>
              </a:rPr>
            </a:b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During 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High 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School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524000"/>
            <a:ext cx="7696200" cy="646331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One of the BEST WAYS to contain COLLEGE COSTS is to earn ACADEMIC COLLEGE CREDIT during high school.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8818" y="2286000"/>
            <a:ext cx="7772400" cy="4493538"/>
          </a:xfrm>
          <a:prstGeom prst="rect">
            <a:avLst/>
          </a:prstGeom>
          <a:noFill/>
          <a:ln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Students can earn college credit by taking courses in the following areas AND earning passing scores on end of course exams:</a:t>
            </a:r>
          </a:p>
          <a:p>
            <a:endParaRPr lang="en-US" sz="1000" dirty="0"/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International Baccalaureate Program (IB) 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 Eastside </a:t>
            </a: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High</a:t>
            </a:r>
          </a:p>
          <a:p>
            <a:endParaRPr lang="en-US" sz="8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AICE/Cambridge </a:t>
            </a: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Gainesville High</a:t>
            </a:r>
          </a:p>
          <a:p>
            <a:endParaRPr lang="en-US" sz="8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Advance 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Placement (AP)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– All high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schools</a:t>
            </a:r>
          </a:p>
          <a:p>
            <a:endParaRPr lang="en-US" sz="8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Dual Enrollment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For Students in Grades 11 &amp; 12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1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dirty="0" smtClean="0"/>
              <a:t>   - </a:t>
            </a:r>
            <a:r>
              <a:rPr lang="en-US" b="1" dirty="0" smtClean="0"/>
              <a:t>SFC Dual Enrollment </a:t>
            </a:r>
            <a:r>
              <a:rPr lang="en-US" dirty="0" smtClean="0"/>
              <a:t>– </a:t>
            </a:r>
            <a:r>
              <a:rPr lang="en-US" sz="1400" dirty="0" smtClean="0"/>
              <a:t>Must apply and pass Grade 10 FSA Reading, have a good attendance</a:t>
            </a:r>
            <a:br>
              <a:rPr lang="en-US" sz="1400" dirty="0" smtClean="0"/>
            </a:br>
            <a:r>
              <a:rPr lang="en-US" sz="1400" dirty="0" smtClean="0"/>
              <a:t>                                                             and discipline record, take the PERT college placement test.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- </a:t>
            </a:r>
            <a:r>
              <a:rPr lang="en-US" b="1" dirty="0" smtClean="0"/>
              <a:t>UF Dual Enrollment </a:t>
            </a:r>
            <a:r>
              <a:rPr lang="en-US" dirty="0" smtClean="0"/>
              <a:t>– </a:t>
            </a:r>
            <a:r>
              <a:rPr lang="en-US" sz="1400" dirty="0" smtClean="0"/>
              <a:t>Must complete the full application packet (5 forms), have a minimum</a:t>
            </a:r>
            <a:br>
              <a:rPr lang="en-US" sz="1400" dirty="0" smtClean="0"/>
            </a:br>
            <a:r>
              <a:rPr lang="en-US" sz="1400" dirty="0" smtClean="0"/>
              <a:t>                                                           grade point average or 3.5, earn minimum University Ready test scores</a:t>
            </a:r>
            <a:br>
              <a:rPr lang="en-US" sz="1400" dirty="0" smtClean="0"/>
            </a:br>
            <a:r>
              <a:rPr lang="en-US" sz="1400" dirty="0" smtClean="0"/>
              <a:t>                                                           on the ACT or SAT tests, and  receive the approval of the school </a:t>
            </a:r>
            <a:br>
              <a:rPr lang="en-US" sz="1400" dirty="0" smtClean="0"/>
            </a:br>
            <a:r>
              <a:rPr lang="en-US" sz="1400" dirty="0" smtClean="0"/>
              <a:t>                                                           counselor, Supervisor of Student Services, and UF CPET office.</a:t>
            </a:r>
            <a:br>
              <a:rPr lang="en-US" sz="1400" dirty="0" smtClean="0"/>
            </a:br>
            <a:endParaRPr lang="en-US" sz="1400" dirty="0" smtClean="0"/>
          </a:p>
          <a:p>
            <a:endParaRPr lang="en-US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6793" y="838199"/>
            <a:ext cx="460008" cy="5646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9144000" cy="685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336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2"/>
            <a:ext cx="9146232" cy="685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34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9144000" cy="685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8150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12573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Earning 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Technical College 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Credit</a:t>
            </a: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During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High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School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8429" y="1905000"/>
            <a:ext cx="8229600" cy="3816429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Career Academy, Career Pathways and Santa Fe College Dual Enrollment Programs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help students to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earn both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ACADEMIC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TECHNICAL COLLEGE CREDIT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during high school.</a:t>
            </a:r>
          </a:p>
          <a:p>
            <a:endParaRPr lang="en-US" sz="1400" dirty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Students entering any of our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Career Academy programs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can earn as many as 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college credits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by earning a grade of B or better in most courses and passing a final exam with a grade of B or better or earning an articulated industry certification.  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Most college credits results generate a college transcript through Santa Fe College that will be accepted by most colleges throughout the country.</a:t>
            </a:r>
          </a:p>
          <a:p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In addition, many schools have career/technical courses outside of the magnet programs.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7200" y="457200"/>
            <a:ext cx="620829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What Makes Alachua County’s</a:t>
            </a:r>
            <a:br>
              <a:rPr lang="en-US" b="1" dirty="0" smtClean="0"/>
            </a:br>
            <a:r>
              <a:rPr lang="en-US" b="1" dirty="0" smtClean="0">
                <a:solidFill>
                  <a:srgbClr val="FF0000"/>
                </a:solidFill>
              </a:rPr>
              <a:t>Career Academies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/>
              <a:t>Unique?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828800"/>
            <a:ext cx="8229600" cy="4801314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  Provide College Academic &amp; Technical Course Preparation </a:t>
            </a:r>
            <a:br>
              <a:rPr lang="en-US" sz="2400" dirty="0" smtClean="0"/>
            </a:br>
            <a:r>
              <a:rPr lang="en-US" sz="2400" dirty="0" smtClean="0"/>
              <a:t>     During High School</a:t>
            </a:r>
          </a:p>
          <a:p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  Career Academy Teachers Have Worked In The Profession</a:t>
            </a:r>
            <a:br>
              <a:rPr lang="en-US" sz="2400" dirty="0" smtClean="0"/>
            </a:br>
            <a:r>
              <a:rPr lang="en-US" sz="2400" dirty="0" smtClean="0"/>
              <a:t>     That They Are Training  Students to Enter</a:t>
            </a:r>
          </a:p>
          <a:p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   The Classroom Resembles The Work Environment That </a:t>
            </a:r>
            <a:br>
              <a:rPr lang="en-US" sz="2400" dirty="0" smtClean="0"/>
            </a:br>
            <a:r>
              <a:rPr lang="en-US" sz="2400" dirty="0" smtClean="0"/>
              <a:t>      Student Are Training To Go To Work In</a:t>
            </a:r>
          </a:p>
          <a:p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   Students Can Earn Academic and Technical College Credit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Transportation is provided to </a:t>
            </a:r>
            <a:r>
              <a:rPr lang="en-US" sz="2400" smtClean="0"/>
              <a:t>all magnets and academies</a:t>
            </a:r>
            <a:endParaRPr lang="en-US" sz="2400" dirty="0" smtClean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7200" y="609600"/>
            <a:ext cx="620829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All Students Must Now Graduate From High School </a:t>
            </a:r>
            <a:r>
              <a:rPr lang="en-US" sz="3600" b="1" dirty="0" smtClean="0">
                <a:solidFill>
                  <a:srgbClr val="FF0000"/>
                </a:solidFill>
              </a:rPr>
              <a:t>COLLEGE READY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1828800"/>
            <a:ext cx="8382000" cy="452431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For </a:t>
            </a:r>
            <a:r>
              <a:rPr lang="en-US" sz="2400" b="1" dirty="0"/>
              <a:t>the first time in Florida history </a:t>
            </a:r>
            <a:r>
              <a:rPr lang="en-US" sz="2400" b="1" dirty="0">
                <a:solidFill>
                  <a:srgbClr val="FF0000"/>
                </a:solidFill>
              </a:rPr>
              <a:t>high school graduation requirements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/>
              <a:t>and </a:t>
            </a:r>
            <a:r>
              <a:rPr lang="en-US" sz="2400" b="1" dirty="0" smtClean="0">
                <a:solidFill>
                  <a:srgbClr val="FF0000"/>
                </a:solidFill>
              </a:rPr>
              <a:t>college readiness </a:t>
            </a:r>
            <a:r>
              <a:rPr lang="en-US" sz="2400" b="1" dirty="0">
                <a:solidFill>
                  <a:srgbClr val="FF0000"/>
                </a:solidFill>
              </a:rPr>
              <a:t>requirements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/>
              <a:t>are the same</a:t>
            </a:r>
            <a:r>
              <a:rPr lang="en-US" sz="2400" b="1" dirty="0" smtClean="0"/>
              <a:t>.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  <a:p>
            <a:r>
              <a:rPr lang="en-US" sz="2400" b="1" dirty="0" smtClean="0"/>
              <a:t>High </a:t>
            </a:r>
            <a:r>
              <a:rPr lang="en-US" sz="2400" b="1" dirty="0"/>
              <a:t>school graduation requirements </a:t>
            </a:r>
            <a:r>
              <a:rPr lang="en-US" sz="2400" b="1" dirty="0">
                <a:solidFill>
                  <a:srgbClr val="FF0000"/>
                </a:solidFill>
              </a:rPr>
              <a:t>change every year</a:t>
            </a:r>
            <a:r>
              <a:rPr lang="en-US" sz="2400" b="1" dirty="0"/>
              <a:t>.  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            </a:t>
            </a:r>
            <a:endParaRPr lang="en-US" b="1" dirty="0" smtClean="0"/>
          </a:p>
          <a:p>
            <a:pPr lvl="1">
              <a:buFont typeface="Arial" pitchFamily="34" charset="0"/>
              <a:buChar char="•"/>
            </a:pPr>
            <a:r>
              <a:rPr lang="en-US" sz="2000" b="1" dirty="0"/>
              <a:t> </a:t>
            </a:r>
            <a:r>
              <a:rPr lang="en-US" sz="2000" b="1" dirty="0" smtClean="0"/>
              <a:t> The </a:t>
            </a:r>
            <a:r>
              <a:rPr lang="en-US" sz="2000" b="1" dirty="0"/>
              <a:t>graduation requirements that a student must meet are </a:t>
            </a:r>
            <a:r>
              <a:rPr lang="en-US" sz="2000" b="1" dirty="0" smtClean="0"/>
              <a:t>determined</a:t>
            </a:r>
            <a:br>
              <a:rPr lang="en-US" sz="2000" b="1" dirty="0" smtClean="0"/>
            </a:br>
            <a:r>
              <a:rPr lang="en-US" sz="2000" b="1" dirty="0" smtClean="0"/>
              <a:t>    </a:t>
            </a:r>
            <a:r>
              <a:rPr lang="en-US" sz="2000" b="1" dirty="0"/>
              <a:t>by the </a:t>
            </a:r>
            <a:r>
              <a:rPr lang="en-US" sz="2000" b="1" dirty="0" smtClean="0">
                <a:solidFill>
                  <a:srgbClr val="FF0000"/>
                </a:solidFill>
              </a:rPr>
              <a:t>9</a:t>
            </a:r>
            <a:r>
              <a:rPr lang="en-US" sz="2000" b="1" baseline="30000" dirty="0" smtClean="0">
                <a:solidFill>
                  <a:srgbClr val="FF0000"/>
                </a:solidFill>
              </a:rPr>
              <a:t>th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>
                <a:solidFill>
                  <a:srgbClr val="FF0000"/>
                </a:solidFill>
              </a:rPr>
              <a:t>grade </a:t>
            </a:r>
            <a:r>
              <a:rPr lang="en-US" sz="2000" b="1" dirty="0" smtClean="0">
                <a:solidFill>
                  <a:srgbClr val="FF0000"/>
                </a:solidFill>
              </a:rPr>
              <a:t>cohort group </a:t>
            </a:r>
            <a:r>
              <a:rPr lang="en-US" sz="2000" b="1" dirty="0" smtClean="0"/>
              <a:t>with whom they </a:t>
            </a:r>
            <a:r>
              <a:rPr lang="en-US" sz="2000" b="1" dirty="0"/>
              <a:t>enter high </a:t>
            </a:r>
            <a:r>
              <a:rPr lang="en-US" sz="2000" b="1" dirty="0" smtClean="0"/>
              <a:t>school</a:t>
            </a:r>
            <a:br>
              <a:rPr lang="en-US" sz="2000" b="1" dirty="0" smtClean="0"/>
            </a:br>
            <a:endParaRPr lang="en-US" sz="2000" b="1" dirty="0" smtClean="0"/>
          </a:p>
          <a:p>
            <a:pPr lvl="1">
              <a:buFont typeface="Arial" pitchFamily="34" charset="0"/>
              <a:buChar char="•"/>
            </a:pPr>
            <a:r>
              <a:rPr lang="en-US" sz="2000" b="1" dirty="0"/>
              <a:t> </a:t>
            </a:r>
            <a:r>
              <a:rPr lang="en-US" sz="2000" b="1" dirty="0" smtClean="0"/>
              <a:t> Students </a:t>
            </a:r>
            <a:r>
              <a:rPr lang="en-US" sz="2000" b="1" dirty="0"/>
              <a:t>and parents are best advised to gather information regarding 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    graduation </a:t>
            </a:r>
            <a:r>
              <a:rPr lang="en-US" sz="2000" b="1" dirty="0"/>
              <a:t>requirements from a </a:t>
            </a:r>
            <a:r>
              <a:rPr lang="en-US" sz="2000" b="1" dirty="0" smtClean="0">
                <a:solidFill>
                  <a:srgbClr val="FF0000"/>
                </a:solidFill>
              </a:rPr>
              <a:t>middle or high </a:t>
            </a:r>
            <a:r>
              <a:rPr lang="en-US" sz="2000" b="1" dirty="0">
                <a:solidFill>
                  <a:srgbClr val="FF0000"/>
                </a:solidFill>
              </a:rPr>
              <a:t>school </a:t>
            </a:r>
            <a:r>
              <a:rPr lang="en-US" sz="2000" b="1" dirty="0" smtClean="0">
                <a:solidFill>
                  <a:srgbClr val="FF0000"/>
                </a:solidFill>
              </a:rPr>
              <a:t>counselor </a:t>
            </a:r>
            <a:r>
              <a:rPr lang="en-US" sz="2000" b="1" dirty="0" smtClean="0"/>
              <a:t>or </a:t>
            </a:r>
            <a:br>
              <a:rPr lang="en-US" sz="2000" b="1" dirty="0" smtClean="0"/>
            </a:br>
            <a:r>
              <a:rPr lang="en-US" sz="2000" b="1" dirty="0" smtClean="0"/>
              <a:t>    from the </a:t>
            </a:r>
            <a:r>
              <a:rPr lang="en-US" sz="2000" b="1" dirty="0" smtClean="0">
                <a:solidFill>
                  <a:srgbClr val="FF0000"/>
                </a:solidFill>
              </a:rPr>
              <a:t>Florida Department </a:t>
            </a:r>
            <a:r>
              <a:rPr lang="en-US" sz="2000" b="1" dirty="0">
                <a:solidFill>
                  <a:srgbClr val="FF0000"/>
                </a:solidFill>
              </a:rPr>
              <a:t>of </a:t>
            </a:r>
            <a:r>
              <a:rPr lang="en-US" sz="2000" b="1" dirty="0" smtClean="0">
                <a:solidFill>
                  <a:srgbClr val="FF0000"/>
                </a:solidFill>
              </a:rPr>
              <a:t>Education (fldoe.org)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en-US" sz="2000" b="1" dirty="0" smtClean="0"/>
          </a:p>
          <a:p>
            <a:pPr lvl="1">
              <a:buFont typeface="Arial" pitchFamily="34" charset="0"/>
              <a:buChar char="•"/>
            </a:pPr>
            <a:r>
              <a:rPr lang="en-US" sz="2000" b="1" dirty="0"/>
              <a:t> </a:t>
            </a:r>
            <a:r>
              <a:rPr lang="en-US" sz="2000" b="1" dirty="0" smtClean="0"/>
              <a:t>Students </a:t>
            </a:r>
            <a:r>
              <a:rPr lang="en-US" sz="2000" b="1" dirty="0"/>
              <a:t>and parents are advised not to take their guidance regarding 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   graduation requirements from </a:t>
            </a:r>
            <a:r>
              <a:rPr lang="en-US" sz="2000" b="1" dirty="0"/>
              <a:t>high school students and </a:t>
            </a:r>
            <a:r>
              <a:rPr lang="en-US" sz="2000" b="1" dirty="0" smtClean="0"/>
              <a:t>teachers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15483" y="914400"/>
            <a:ext cx="558746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accent6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latin typeface="Arial" pitchFamily="34" charset="0"/>
                <a:cs typeface="Arial" pitchFamily="34" charset="0"/>
              </a:rPr>
              <a:t>Institute of Culinary Arts </a:t>
            </a:r>
            <a:br>
              <a:rPr lang="en-US" sz="4000" b="1" dirty="0" smtClean="0">
                <a:latin typeface="Arial" pitchFamily="34" charset="0"/>
                <a:cs typeface="Arial" pitchFamily="34" charset="0"/>
              </a:rPr>
            </a:b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1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Eastside High School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en-US" sz="2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t="4233" b="4117"/>
          <a:stretch>
            <a:fillRect/>
          </a:stretch>
        </p:blipFill>
        <p:spPr bwMode="auto">
          <a:xfrm>
            <a:off x="304800" y="1600200"/>
            <a:ext cx="8470900" cy="449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66299" y="6248400"/>
            <a:ext cx="8077200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Culinary and IB Open House is on January 17</a:t>
            </a:r>
            <a:r>
              <a:rPr lang="en-US" sz="2400" b="1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accent6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en-US" sz="3800" b="1" dirty="0" smtClean="0">
                <a:latin typeface="Arial" pitchFamily="34" charset="0"/>
                <a:cs typeface="Arial" pitchFamily="34" charset="0"/>
              </a:rPr>
              <a:t>Academy of Automotive Technology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b="1" dirty="0" smtClean="0">
                <a:latin typeface="Arial" pitchFamily="34" charset="0"/>
                <a:cs typeface="Arial" pitchFamily="34" charset="0"/>
              </a:rPr>
            </a:br>
            <a:r>
              <a:rPr lang="en-US" sz="27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Professional Academies Magnet</a:t>
            </a:r>
            <a:endParaRPr lang="en-US" sz="27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t="4567" b="4439"/>
          <a:stretch>
            <a:fillRect/>
          </a:stretch>
        </p:blipFill>
        <p:spPr bwMode="auto">
          <a:xfrm>
            <a:off x="368300" y="1600200"/>
            <a:ext cx="8318500" cy="449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68300" y="6278562"/>
            <a:ext cx="8153400" cy="461665"/>
          </a:xfrm>
          <a:prstGeom prst="rect">
            <a:avLst/>
          </a:prstGeom>
          <a:noFill/>
          <a:ln w="31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Career Expo – Saturday, January 20th @ 10:00-1:00 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accent6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latin typeface="Arial" pitchFamily="34" charset="0"/>
                <a:cs typeface="Arial" pitchFamily="34" charset="0"/>
              </a:rPr>
              <a:t>Fire &amp; Emergency Medical Services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b="1" dirty="0" smtClean="0">
                <a:latin typeface="Arial" pitchFamily="34" charset="0"/>
                <a:cs typeface="Arial" pitchFamily="34" charset="0"/>
              </a:rPr>
            </a:br>
            <a:r>
              <a:rPr lang="en-US" sz="27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Professional Academies Magnet</a:t>
            </a:r>
            <a:endParaRPr lang="en-US" sz="27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t="15813" b="15704"/>
          <a:stretch>
            <a:fillRect/>
          </a:stretch>
        </p:blipFill>
        <p:spPr bwMode="auto">
          <a:xfrm>
            <a:off x="368300" y="1600200"/>
            <a:ext cx="8394700" cy="457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87017" y="6324945"/>
            <a:ext cx="8153400" cy="461665"/>
          </a:xfrm>
          <a:prstGeom prst="rect">
            <a:avLst/>
          </a:prstGeom>
          <a:noFill/>
          <a:ln w="31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Career Expo – Saturday, January 20th @ 10:00-1:00 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accent6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latin typeface="Arial" pitchFamily="34" charset="0"/>
                <a:cs typeface="Arial" pitchFamily="34" charset="0"/>
              </a:rPr>
              <a:t>Institute of Graphic Arts and Design</a:t>
            </a:r>
            <a:r>
              <a:rPr lang="en-US" sz="42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4200" b="1" dirty="0" smtClean="0">
                <a:latin typeface="Arial" pitchFamily="34" charset="0"/>
                <a:cs typeface="Arial" pitchFamily="34" charset="0"/>
              </a:rPr>
            </a:br>
            <a:r>
              <a:rPr lang="en-US" sz="27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Professional Academies Magnet</a:t>
            </a:r>
            <a:endParaRPr lang="en-US" sz="27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G:\Career Academy Photos\Academy of Design and Tech #3 20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21" y="1598696"/>
            <a:ext cx="7239000" cy="4029255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5300" y="6265310"/>
            <a:ext cx="8153400" cy="461665"/>
          </a:xfrm>
          <a:prstGeom prst="rect">
            <a:avLst/>
          </a:prstGeom>
          <a:noFill/>
          <a:ln w="31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Career Expo – Saturday, January 20th @ 10:00-1:00 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3276600"/>
            <a:ext cx="2145938" cy="27579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8628" y="132304"/>
            <a:ext cx="7924800" cy="10156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Academy of Gaming and Mobile Apps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Professional Academies Magnet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8300" y="6278562"/>
            <a:ext cx="8153400" cy="461665"/>
          </a:xfrm>
          <a:prstGeom prst="rect">
            <a:avLst/>
          </a:prstGeom>
          <a:noFill/>
          <a:ln w="31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Career Expo – Saturday, January 20th @ 10:00-1:00 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295400"/>
            <a:ext cx="6401117" cy="480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0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/>
              <a:t>Academy of Robotics and Engineering</a:t>
            </a:r>
            <a:br>
              <a:rPr lang="en-US" dirty="0" smtClean="0"/>
            </a:br>
            <a:r>
              <a:rPr lang="en-US" sz="2700" dirty="0" smtClean="0">
                <a:solidFill>
                  <a:srgbClr val="FF0000"/>
                </a:solidFill>
              </a:rPr>
              <a:t>Professional Academies Magnet</a:t>
            </a:r>
            <a:endParaRPr lang="en-US" sz="2700" dirty="0"/>
          </a:p>
        </p:txBody>
      </p:sp>
      <p:sp>
        <p:nvSpPr>
          <p:cNvPr id="6" name="TextBox 5"/>
          <p:cNvSpPr txBox="1"/>
          <p:nvPr/>
        </p:nvSpPr>
        <p:spPr>
          <a:xfrm>
            <a:off x="368300" y="6278562"/>
            <a:ext cx="8153400" cy="461665"/>
          </a:xfrm>
          <a:prstGeom prst="rect">
            <a:avLst/>
          </a:prstGeom>
          <a:noFill/>
          <a:ln w="31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Career Expo – Saturday, January 20th @ 10:00-1:00 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752600"/>
            <a:ext cx="7315200" cy="411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357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accent6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Academy of Health Professions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Gainesville High School</a:t>
            </a:r>
            <a:endParaRPr lang="en-US" sz="27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00200"/>
            <a:ext cx="8229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04800" y="6345535"/>
            <a:ext cx="8534400" cy="4001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AHP, AFT and AICE Cambridge Open House – January 11th </a:t>
            </a:r>
            <a:endParaRPr lang="en-US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en-US" dirty="0" smtClean="0"/>
              <a:t>Academy of Future Teachers</a:t>
            </a:r>
            <a:br>
              <a:rPr lang="en-US" dirty="0" smtClean="0"/>
            </a:br>
            <a:r>
              <a:rPr lang="en-US" sz="2400" dirty="0" smtClean="0">
                <a:solidFill>
                  <a:srgbClr val="FF0000"/>
                </a:solidFill>
              </a:rPr>
              <a:t>Gainesville High School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8036" y="6146861"/>
            <a:ext cx="7924800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AHP, AFT and AICE Cambridge Open House – January 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11th</a:t>
            </a:r>
            <a:endParaRPr lang="en-US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690" y="1458901"/>
            <a:ext cx="6198620" cy="464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9804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accent6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600" b="1" dirty="0" smtClean="0">
                <a:latin typeface="Arial" pitchFamily="34" charset="0"/>
                <a:cs typeface="Arial" pitchFamily="34" charset="0"/>
              </a:rPr>
            </a:br>
            <a:r>
              <a:rPr lang="en-US" b="1" dirty="0" smtClean="0">
                <a:latin typeface="Arial" pitchFamily="34" charset="0"/>
                <a:cs typeface="Arial" pitchFamily="34" charset="0"/>
              </a:rPr>
              <a:t>Academy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of Entrepreneurship</a:t>
            </a:r>
            <a:br>
              <a:rPr lang="en-US" b="1" dirty="0" smtClean="0">
                <a:latin typeface="Arial" pitchFamily="34" charset="0"/>
                <a:cs typeface="Arial" pitchFamily="34" charset="0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Buchholz High School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en-US" sz="27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6109676"/>
            <a:ext cx="8394700" cy="523220"/>
          </a:xfrm>
          <a:prstGeom prst="rect">
            <a:avLst/>
          </a:prstGeom>
          <a:noFill/>
          <a:ln w="31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Open House – January 25th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E:\Career Academy Photos\Academy of Entrepreneurship #2 20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1"/>
            <a:ext cx="8229600" cy="44512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accent6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600" b="1" dirty="0" smtClean="0">
                <a:latin typeface="Arial" pitchFamily="34" charset="0"/>
                <a:cs typeface="Arial" pitchFamily="34" charset="0"/>
              </a:rPr>
            </a:br>
            <a:r>
              <a:rPr lang="en-US" b="1" dirty="0" smtClean="0">
                <a:latin typeface="Arial" pitchFamily="34" charset="0"/>
                <a:cs typeface="Arial" pitchFamily="34" charset="0"/>
              </a:rPr>
              <a:t>Academy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of Finance</a:t>
            </a:r>
            <a:br>
              <a:rPr lang="en-US" b="1" dirty="0" smtClean="0">
                <a:latin typeface="Arial" pitchFamily="34" charset="0"/>
                <a:cs typeface="Arial" pitchFamily="34" charset="0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Buchholz High School Branch 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of the Florida Credit Union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en-US" sz="27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t="14517" b="14595"/>
          <a:stretch>
            <a:fillRect/>
          </a:stretch>
        </p:blipFill>
        <p:spPr bwMode="auto">
          <a:xfrm>
            <a:off x="381000" y="1676400"/>
            <a:ext cx="8394700" cy="4343400"/>
          </a:xfrm>
          <a:prstGeom prst="rect">
            <a:avLst/>
          </a:prstGeom>
          <a:noFill/>
          <a:ln w="3175">
            <a:solidFill>
              <a:schemeClr val="tx1"/>
            </a:solidFill>
            <a:prstDash val="dash"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1000" y="6109676"/>
            <a:ext cx="8394700" cy="523220"/>
          </a:xfrm>
          <a:prstGeom prst="rect">
            <a:avLst/>
          </a:prstGeom>
          <a:noFill/>
          <a:ln w="31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Open House – January 25th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98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68680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Arial" pitchFamily="34" charset="0"/>
                <a:cs typeface="Arial" pitchFamily="34" charset="0"/>
              </a:rPr>
              <a:t>High School 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Graduation </a:t>
            </a:r>
            <a:r>
              <a:rPr lang="en-US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Requirements 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for a Standard 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Diploma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1828800"/>
            <a:ext cx="8229600" cy="4493538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Florida students entering high school may choose from the following options to earn a standard diploma: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4-year, 24 credit diploma program *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3-year, 18 credit diploma program (ACCEL)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Advanced International Certificate of Education </a:t>
            </a:r>
            <a:br>
              <a:rPr lang="en-US" sz="2400" dirty="0" smtClean="0"/>
            </a:br>
            <a:r>
              <a:rPr lang="en-US" sz="2400" dirty="0" smtClean="0"/>
              <a:t>(AICE/Cambridge) program *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International Baccalaureate (IB) Diploma Program * </a:t>
            </a:r>
          </a:p>
          <a:p>
            <a:endParaRPr lang="en-US" dirty="0"/>
          </a:p>
          <a:p>
            <a:r>
              <a:rPr lang="en-US" b="1" dirty="0" smtClean="0"/>
              <a:t>* Most students will pursue one of the  4-year, 24 credit diploma options because</a:t>
            </a:r>
            <a:br>
              <a:rPr lang="en-US" b="1" dirty="0" smtClean="0"/>
            </a:br>
            <a:r>
              <a:rPr lang="en-US" b="1" dirty="0" smtClean="0"/>
              <a:t>   these diploma options: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- maximize student opportunities to earn free college credit during high school</a:t>
            </a:r>
            <a:br>
              <a:rPr lang="en-US" dirty="0" smtClean="0"/>
            </a:br>
            <a:r>
              <a:rPr lang="en-US" dirty="0" smtClean="0"/>
              <a:t>   - improve opportunities for admission to competitive four year colleges and </a:t>
            </a:r>
            <a:br>
              <a:rPr lang="en-US" dirty="0" smtClean="0"/>
            </a:br>
            <a:r>
              <a:rPr lang="en-US" dirty="0" smtClean="0"/>
              <a:t>     universities            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4800" y="228600"/>
            <a:ext cx="620829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9014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63" y="-34636"/>
            <a:ext cx="8229600" cy="60939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6213" y="6126923"/>
            <a:ext cx="8394700" cy="707886"/>
          </a:xfrm>
          <a:prstGeom prst="rect">
            <a:avLst/>
          </a:prstGeom>
          <a:noFill/>
          <a:ln w="31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Newberry High 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School </a:t>
            </a:r>
          </a:p>
          <a:p>
            <a:pPr lvl="0" algn="ctr"/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Open House – January 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30th</a:t>
            </a:r>
            <a:endParaRPr lang="en-US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92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8381999" cy="60619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6364" y="6115300"/>
            <a:ext cx="8394700" cy="707886"/>
          </a:xfrm>
          <a:prstGeom prst="rect">
            <a:avLst/>
          </a:prstGeom>
          <a:noFill/>
          <a:ln w="31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Santa Fe High School </a:t>
            </a:r>
          </a:p>
          <a:p>
            <a:pPr lvl="0" algn="ctr"/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Open House – January 9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</a:t>
            </a:r>
            <a:endParaRPr lang="en-US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25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20782"/>
            <a:ext cx="8064500" cy="59198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6019800"/>
            <a:ext cx="8394700" cy="707886"/>
          </a:xfrm>
          <a:prstGeom prst="rect">
            <a:avLst/>
          </a:prstGeom>
          <a:noFill/>
          <a:ln w="31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Santa Fe High School 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Open House – January 9th</a:t>
            </a:r>
            <a:endParaRPr lang="en-US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73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295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Career Academy Forum</a:t>
            </a:r>
            <a:br>
              <a:rPr lang="en-US" b="1" dirty="0" smtClean="0"/>
            </a:br>
            <a:r>
              <a:rPr lang="en-US" sz="3100" b="1" dirty="0" smtClean="0"/>
              <a:t>Nov. 14</a:t>
            </a:r>
            <a:r>
              <a:rPr lang="en-US" sz="3100" b="1" baseline="30000" dirty="0" smtClean="0"/>
              <a:t>th </a:t>
            </a:r>
            <a:r>
              <a:rPr lang="en-US" sz="3100" b="1" dirty="0" smtClean="0"/>
              <a:t> @ 6:30-8:00pm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2200" b="1" dirty="0" smtClean="0">
                <a:solidFill>
                  <a:srgbClr val="FF0000"/>
                </a:solidFill>
              </a:rPr>
              <a:t>Come Learn About Career Academies from Program Directors &amp; Students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1524000"/>
            <a:ext cx="8229600" cy="5201424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Buchholz High School – Academy of Entrepreneurship &amp;</a:t>
            </a:r>
            <a:br>
              <a:rPr lang="en-US" b="1" dirty="0" smtClean="0"/>
            </a:br>
            <a:r>
              <a:rPr lang="en-US" b="1" dirty="0" smtClean="0"/>
              <a:t>                                            Academy of Finance  </a:t>
            </a:r>
          </a:p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Eastside High School – Institute of Culinary Arts</a:t>
            </a:r>
          </a:p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Gainesville High School – Academy of Health Professions</a:t>
            </a:r>
          </a:p>
          <a:p>
            <a:r>
              <a:rPr lang="en-US" b="1" dirty="0"/>
              <a:t>	 </a:t>
            </a:r>
            <a:r>
              <a:rPr lang="en-US" b="1" dirty="0" smtClean="0"/>
              <a:t>                           Academy of Future Teachers</a:t>
            </a:r>
          </a:p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Newberry High School – Academy of Criminal Justice </a:t>
            </a:r>
          </a:p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Professional Academies Magnet @ </a:t>
            </a:r>
            <a:r>
              <a:rPr lang="en-US" b="1" dirty="0" err="1" smtClean="0"/>
              <a:t>Loften</a:t>
            </a:r>
            <a:r>
              <a:rPr lang="en-US" b="1" dirty="0" smtClean="0"/>
              <a:t> High School </a:t>
            </a:r>
            <a:br>
              <a:rPr lang="en-US" b="1" dirty="0" smtClean="0"/>
            </a:br>
            <a:r>
              <a:rPr lang="en-US" sz="1600" b="1" dirty="0" smtClean="0"/>
              <a:t>     -  Academy of Automotive Technology</a:t>
            </a:r>
            <a:br>
              <a:rPr lang="en-US" sz="1600" b="1" dirty="0" smtClean="0"/>
            </a:br>
            <a:r>
              <a:rPr lang="en-US" sz="1600" b="1" dirty="0" smtClean="0"/>
              <a:t>     -  Academy of Gaming and Mobile Apps</a:t>
            </a:r>
          </a:p>
          <a:p>
            <a:r>
              <a:rPr lang="en-US" sz="1600" b="1" dirty="0"/>
              <a:t> </a:t>
            </a:r>
            <a:r>
              <a:rPr lang="en-US" sz="1600" b="1" dirty="0" smtClean="0"/>
              <a:t>    -  Institute of Graphic Arts and Design</a:t>
            </a:r>
            <a:br>
              <a:rPr lang="en-US" sz="1600" b="1" dirty="0" smtClean="0"/>
            </a:br>
            <a:r>
              <a:rPr lang="en-US" sz="1600" b="1" dirty="0" smtClean="0"/>
              <a:t>     -  Academy of Fire and Emergency Medical Services</a:t>
            </a:r>
          </a:p>
          <a:p>
            <a:r>
              <a:rPr lang="en-US" sz="1600" b="1" dirty="0"/>
              <a:t> </a:t>
            </a:r>
            <a:r>
              <a:rPr lang="en-US" sz="1600" b="1" dirty="0" smtClean="0"/>
              <a:t>    -  Academy of Robotics and Engineering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Santa Fe High School – Academy of </a:t>
            </a:r>
            <a:r>
              <a:rPr lang="en-US" b="1" dirty="0" err="1" smtClean="0"/>
              <a:t>Agriscience</a:t>
            </a:r>
            <a:r>
              <a:rPr lang="en-US" b="1" dirty="0" smtClean="0"/>
              <a:t> </a:t>
            </a:r>
            <a:endParaRPr lang="en-US" b="1" dirty="0"/>
          </a:p>
          <a:p>
            <a:r>
              <a:rPr lang="en-US" b="1" dirty="0" smtClean="0"/>
              <a:t>                                          Institute of Biotechnology</a:t>
            </a:r>
            <a:endParaRPr lang="en-US" b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3779" y="228600"/>
            <a:ext cx="620829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Paying for </a:t>
            </a:r>
            <a:r>
              <a:rPr lang="en-US" b="1" dirty="0" smtClean="0"/>
              <a:t>College</a:t>
            </a:r>
            <a:br>
              <a:rPr lang="en-US" b="1" dirty="0" smtClean="0"/>
            </a:br>
            <a:r>
              <a:rPr lang="en-US" sz="3600" b="1" dirty="0" smtClean="0"/>
              <a:t>Earn College Credit In High School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1676400"/>
            <a:ext cx="1143000" cy="14029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85800" y="3429000"/>
            <a:ext cx="7848600" cy="2585323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342900" lvl="0" indent="-342900">
              <a:buFont typeface="Arial" pitchFamily="34" charset="0"/>
              <a:buChar char="•"/>
            </a:pPr>
            <a:endParaRPr lang="en-US" sz="2400" b="1" dirty="0">
              <a:solidFill>
                <a:srgbClr val="C00000"/>
              </a:solidFill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</a:rPr>
              <a:t>College credit courses taken during high school are FREE.</a:t>
            </a:r>
          </a:p>
          <a:p>
            <a:pPr lvl="0"/>
            <a:endParaRPr lang="en-US" sz="2400" b="1" dirty="0">
              <a:solidFill>
                <a:srgbClr val="FF0000"/>
              </a:solidFill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</a:rPr>
              <a:t>Cost of a 3 hour college course at Santa Fe College: $317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endParaRPr lang="en-US" sz="2400" b="1" dirty="0" smtClean="0">
              <a:solidFill>
                <a:srgbClr val="FF0000"/>
              </a:solidFill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</a:rPr>
              <a:t>Cost of a 3 hour college course at UF: @ $630 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74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714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Paying for </a:t>
            </a:r>
            <a:r>
              <a:rPr lang="en-US" b="1" dirty="0" smtClean="0"/>
              <a:t>College</a:t>
            </a:r>
            <a:br>
              <a:rPr lang="en-US" b="1" dirty="0" smtClean="0"/>
            </a:br>
            <a:r>
              <a:rPr lang="en-US" sz="3600" b="1" dirty="0" smtClean="0"/>
              <a:t>Bright Futures Scholarships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3400" y="228600"/>
            <a:ext cx="620829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15214" y="1282148"/>
            <a:ext cx="7848600" cy="532453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 smtClean="0">
                <a:solidFill>
                  <a:srgbClr val="FF0000"/>
                </a:solidFill>
              </a:rPr>
              <a:t>There </a:t>
            </a:r>
            <a:r>
              <a:rPr lang="en-US" sz="2400" b="1" dirty="0">
                <a:solidFill>
                  <a:srgbClr val="FF0000"/>
                </a:solidFill>
              </a:rPr>
              <a:t>are </a:t>
            </a:r>
            <a:r>
              <a:rPr lang="en-US" sz="2400" b="1" dirty="0" smtClean="0">
                <a:solidFill>
                  <a:srgbClr val="FF0000"/>
                </a:solidFill>
              </a:rPr>
              <a:t>now 4 </a:t>
            </a:r>
            <a:r>
              <a:rPr lang="en-US" sz="2400" b="1" dirty="0">
                <a:solidFill>
                  <a:srgbClr val="FF0000"/>
                </a:solidFill>
              </a:rPr>
              <a:t>Bright Futures </a:t>
            </a:r>
            <a:r>
              <a:rPr lang="en-US" sz="2400" b="1" dirty="0" smtClean="0">
                <a:solidFill>
                  <a:srgbClr val="FF0000"/>
                </a:solidFill>
              </a:rPr>
              <a:t>Scholarships:</a:t>
            </a:r>
            <a:r>
              <a:rPr lang="en-US" sz="2400" b="1" dirty="0" smtClean="0">
                <a:solidFill>
                  <a:srgbClr val="C00000"/>
                </a:solidFill>
              </a:rPr>
              <a:t>   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sz="1200" b="1" dirty="0" smtClean="0"/>
          </a:p>
          <a:p>
            <a:pPr lvl="0">
              <a:buFont typeface="Arial" pitchFamily="34" charset="0"/>
              <a:buChar char="•"/>
            </a:pPr>
            <a:r>
              <a:rPr lang="en-US" b="1" dirty="0"/>
              <a:t> </a:t>
            </a:r>
            <a:r>
              <a:rPr lang="en-US" b="1" dirty="0" smtClean="0"/>
              <a:t>  </a:t>
            </a:r>
            <a:r>
              <a:rPr lang="en-US" sz="2000" b="1" dirty="0" smtClean="0"/>
              <a:t>Florida </a:t>
            </a:r>
            <a:r>
              <a:rPr lang="en-US" sz="2000" b="1" dirty="0"/>
              <a:t>Academic Scholars </a:t>
            </a:r>
            <a:endParaRPr lang="en-US" sz="2000" b="1" dirty="0" smtClean="0"/>
          </a:p>
          <a:p>
            <a:pPr lvl="0">
              <a:buFont typeface="Arial" pitchFamily="34" charset="0"/>
              <a:buChar char="•"/>
            </a:pPr>
            <a:r>
              <a:rPr lang="en-US" sz="2000" b="1" dirty="0"/>
              <a:t> </a:t>
            </a:r>
            <a:r>
              <a:rPr lang="en-US" sz="2000" b="1" dirty="0" smtClean="0"/>
              <a:t>  Florida </a:t>
            </a:r>
            <a:r>
              <a:rPr lang="en-US" sz="2000" b="1" dirty="0"/>
              <a:t>Medallion Scholars </a:t>
            </a:r>
            <a:r>
              <a:rPr lang="en-US" sz="2000" b="1" dirty="0" smtClean="0"/>
              <a:t>Award</a:t>
            </a:r>
          </a:p>
          <a:p>
            <a:pPr lvl="0">
              <a:buFont typeface="Arial" pitchFamily="34" charset="0"/>
              <a:buChar char="•"/>
            </a:pPr>
            <a:r>
              <a:rPr lang="en-US" sz="2000" b="1" dirty="0" smtClean="0"/>
              <a:t>   Florida </a:t>
            </a:r>
            <a:r>
              <a:rPr lang="en-US" sz="2000" b="1" dirty="0"/>
              <a:t>Vocational Gold Seal Scholars </a:t>
            </a:r>
            <a:r>
              <a:rPr lang="en-US" sz="2000" b="1" dirty="0" smtClean="0"/>
              <a:t>Award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1600" dirty="0" smtClean="0"/>
              <a:t>  </a:t>
            </a:r>
            <a:r>
              <a:rPr lang="en-US" sz="1600" dirty="0" smtClean="0">
                <a:solidFill>
                  <a:srgbClr val="FF0000"/>
                </a:solidFill>
              </a:rPr>
              <a:t>   * NOTE: The Florida Vocational Gold Seal Scholarship can now only be used for students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pursuing a </a:t>
            </a:r>
            <a:r>
              <a:rPr lang="en-US" sz="1600" u="sng" dirty="0" smtClean="0">
                <a:solidFill>
                  <a:srgbClr val="FF0000"/>
                </a:solidFill>
              </a:rPr>
              <a:t>Certificate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</a:rPr>
              <a:t>,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u="sng" dirty="0" smtClean="0">
                <a:solidFill>
                  <a:srgbClr val="FF0000"/>
                </a:solidFill>
              </a:rPr>
              <a:t>Associate of Applied Science </a:t>
            </a:r>
            <a:r>
              <a:rPr lang="en-US" sz="1600" dirty="0" smtClean="0">
                <a:solidFill>
                  <a:srgbClr val="FF0000"/>
                </a:solidFill>
              </a:rPr>
              <a:t>(AAS), or </a:t>
            </a:r>
            <a:r>
              <a:rPr lang="en-US" sz="1600" u="sng" dirty="0" smtClean="0">
                <a:solidFill>
                  <a:srgbClr val="FF0000"/>
                </a:solidFill>
              </a:rPr>
              <a:t>Associate of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u="sng" dirty="0" smtClean="0">
                <a:solidFill>
                  <a:srgbClr val="FF0000"/>
                </a:solidFill>
              </a:rPr>
              <a:t>Science</a:t>
            </a:r>
            <a:r>
              <a:rPr lang="en-US" sz="1600" dirty="0" smtClean="0">
                <a:solidFill>
                  <a:srgbClr val="FF0000"/>
                </a:solidFill>
              </a:rPr>
              <a:t> (AS). </a:t>
            </a:r>
          </a:p>
          <a:p>
            <a:pPr lvl="0">
              <a:buFont typeface="Arial" pitchFamily="34" charset="0"/>
              <a:buChar char="•"/>
            </a:pPr>
            <a:r>
              <a:rPr lang="en-US" sz="1600" b="1" dirty="0"/>
              <a:t> </a:t>
            </a:r>
            <a:r>
              <a:rPr lang="en-US" sz="1600" b="1" dirty="0" smtClean="0"/>
              <a:t>  </a:t>
            </a:r>
            <a:r>
              <a:rPr lang="en-US" sz="2000" b="1" dirty="0"/>
              <a:t>Florida Gold Seal CAPE Scholars Award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lvl="0"/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   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* NOTE: A student must earn </a:t>
            </a:r>
            <a:r>
              <a:rPr lang="en-US" sz="1600" dirty="0">
                <a:solidFill>
                  <a:srgbClr val="FF0000"/>
                </a:solidFill>
              </a:rPr>
              <a:t>a minimum of 5 postsecondary credit hours through CAPE industry certifications which articulate for college </a:t>
            </a:r>
            <a:r>
              <a:rPr lang="en-US" sz="1600" dirty="0" smtClean="0">
                <a:solidFill>
                  <a:srgbClr val="FF0000"/>
                </a:solidFill>
              </a:rPr>
              <a:t>credit. They may then use the CAPE scholar award for an additional 60 hours toward a bachelor of science degree.</a:t>
            </a:r>
            <a:r>
              <a:rPr lang="en-US" u="sng" dirty="0">
                <a:solidFill>
                  <a:srgbClr val="C00000"/>
                </a:solidFill>
              </a:rPr>
              <a:t/>
            </a:r>
            <a:br>
              <a:rPr lang="en-US" u="sng" dirty="0">
                <a:solidFill>
                  <a:srgbClr val="C00000"/>
                </a:solidFill>
              </a:rPr>
            </a:br>
            <a:endParaRPr lang="en-US" u="sng" dirty="0">
              <a:solidFill>
                <a:srgbClr val="C00000"/>
              </a:solidFill>
            </a:endParaRPr>
          </a:p>
          <a:p>
            <a:endParaRPr lang="en-US" b="1" dirty="0" smtClean="0"/>
          </a:p>
          <a:p>
            <a:r>
              <a:rPr lang="en-US" b="1" dirty="0" smtClean="0"/>
              <a:t>NEW!</a:t>
            </a:r>
          </a:p>
          <a:p>
            <a:r>
              <a:rPr lang="en-US" b="1" dirty="0" smtClean="0"/>
              <a:t>Florida </a:t>
            </a:r>
            <a:r>
              <a:rPr lang="en-US" b="1" dirty="0"/>
              <a:t>Academic Scholars Award – 100% Tuition/Fees + $300 for fall &amp; spring</a:t>
            </a:r>
          </a:p>
          <a:p>
            <a:pPr lvl="0"/>
            <a:endParaRPr lang="en-US" b="1" dirty="0" smtClean="0"/>
          </a:p>
          <a:p>
            <a:pPr lvl="0"/>
            <a:r>
              <a:rPr lang="en-US" b="1" dirty="0" smtClean="0"/>
              <a:t>All other scholarships pay a fixed cost per credit hour based on award level, institution type and credit type.  </a:t>
            </a:r>
            <a:endParaRPr lang="en-US" sz="800" b="1" dirty="0" smtClean="0"/>
          </a:p>
          <a:p>
            <a:pPr lvl="0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52400"/>
            <a:ext cx="8534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BRIGHT FUTURES SCHOLARSHIP </a:t>
            </a:r>
            <a:r>
              <a:rPr lang="en-US" sz="2800" b="1" dirty="0" smtClean="0">
                <a:solidFill>
                  <a:srgbClr val="FF0000"/>
                </a:solidFill>
              </a:rPr>
              <a:t>ELIGIBILITY CHART </a:t>
            </a:r>
            <a:r>
              <a:rPr lang="en-US" sz="2400" b="1" dirty="0" smtClean="0">
                <a:hlinkClick r:id="rId2"/>
              </a:rPr>
              <a:t>http</a:t>
            </a:r>
            <a:r>
              <a:rPr lang="en-US" sz="2400" b="1" dirty="0">
                <a:hlinkClick r:id="rId2"/>
              </a:rPr>
              <a:t>://www.floridastudentfinancialaid.org/SSFAD/bf</a:t>
            </a:r>
            <a:r>
              <a:rPr lang="en-US" sz="2400" b="1" dirty="0" smtClean="0">
                <a:hlinkClick r:id="rId2"/>
              </a:rPr>
              <a:t>/</a:t>
            </a:r>
            <a:r>
              <a:rPr lang="en-US" sz="2400" b="1" dirty="0" smtClean="0"/>
              <a:t> 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15214" y="5562600"/>
            <a:ext cx="8001000" cy="1077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en-US" sz="1600" b="1" dirty="0" smtClean="0"/>
              <a:t>GPA and ACT /SAT Score Requirements are rising and are subject to change each year.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en-US" sz="1600" b="1" dirty="0" smtClean="0"/>
              <a:t>Specific requirements within the above coursework. 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en-US" sz="1600" b="1" dirty="0"/>
              <a:t>Students who earn an AICE/Cambridge or IB Diploma meet requirements for a Bright Futures Scholarship.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304800"/>
            <a:ext cx="620829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94363930"/>
              </p:ext>
            </p:extLst>
          </p:nvPr>
        </p:nvGraphicFramePr>
        <p:xfrm>
          <a:off x="1447800" y="1066800"/>
          <a:ext cx="6172200" cy="439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63945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Paying for </a:t>
            </a:r>
            <a:r>
              <a:rPr lang="en-US" b="1" dirty="0" smtClean="0"/>
              <a:t>College</a:t>
            </a:r>
            <a:br>
              <a:rPr lang="en-US" b="1" dirty="0" smtClean="0"/>
            </a:br>
            <a:r>
              <a:rPr lang="en-US" sz="3600" b="1" dirty="0" smtClean="0"/>
              <a:t>Changes to the Bright Futures Scholarships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3400" y="228600"/>
            <a:ext cx="620829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85800" y="1905000"/>
            <a:ext cx="7848600" cy="3600986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 smtClean="0">
                <a:solidFill>
                  <a:srgbClr val="FF0000"/>
                </a:solidFill>
              </a:rPr>
              <a:t>ALL BRIGHT FUTURES SCHOLARSHIPS NOW REQUIRE COMMUNITY SERVICES  HOURS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 smtClean="0"/>
          </a:p>
          <a:p>
            <a:pPr lvl="0"/>
            <a:r>
              <a:rPr lang="en-US" b="1" dirty="0" smtClean="0"/>
              <a:t>All four </a:t>
            </a:r>
            <a:r>
              <a:rPr lang="en-US" b="1" dirty="0"/>
              <a:t>of these scholarships now require students to complete and document</a:t>
            </a:r>
            <a:endParaRPr lang="en-US" dirty="0"/>
          </a:p>
          <a:p>
            <a:r>
              <a:rPr lang="en-US" b="1" dirty="0"/>
              <a:t>community hours during high school.  Individual high schools can decide what </a:t>
            </a:r>
            <a:r>
              <a:rPr lang="en-US" b="1" dirty="0" smtClean="0"/>
              <a:t>community</a:t>
            </a:r>
            <a:r>
              <a:rPr lang="en-US" dirty="0" smtClean="0"/>
              <a:t> </a:t>
            </a:r>
            <a:r>
              <a:rPr lang="en-US" b="1" dirty="0" smtClean="0"/>
              <a:t>hours </a:t>
            </a:r>
            <a:r>
              <a:rPr lang="en-US" b="1" dirty="0"/>
              <a:t>they will accept and the method that is required for documenting those hours</a:t>
            </a:r>
            <a:r>
              <a:rPr lang="en-US" b="1" dirty="0" smtClean="0"/>
              <a:t>.</a:t>
            </a:r>
          </a:p>
          <a:p>
            <a:endParaRPr lang="en-US" dirty="0"/>
          </a:p>
          <a:p>
            <a:pPr lvl="0"/>
            <a:r>
              <a:rPr lang="en-US" b="1" dirty="0"/>
              <a:t>Florida Academic Scholars Award                        - </a:t>
            </a:r>
            <a:r>
              <a:rPr lang="en-US" b="1" dirty="0">
                <a:solidFill>
                  <a:srgbClr val="FF0000"/>
                </a:solidFill>
              </a:rPr>
              <a:t>100</a:t>
            </a:r>
            <a:r>
              <a:rPr lang="en-US" b="1" dirty="0"/>
              <a:t> </a:t>
            </a:r>
            <a:r>
              <a:rPr lang="en-US" b="1" dirty="0" smtClean="0"/>
              <a:t>hours    </a:t>
            </a:r>
            <a:endParaRPr lang="en-US" b="1" dirty="0"/>
          </a:p>
          <a:p>
            <a:pPr lvl="0"/>
            <a:r>
              <a:rPr lang="en-US" b="1" dirty="0" smtClean="0"/>
              <a:t>Florida </a:t>
            </a:r>
            <a:r>
              <a:rPr lang="en-US" b="1" dirty="0"/>
              <a:t>Medallion Scholars Award                       -    </a:t>
            </a:r>
            <a:r>
              <a:rPr lang="en-US" b="1" dirty="0">
                <a:solidFill>
                  <a:srgbClr val="FF0000"/>
                </a:solidFill>
              </a:rPr>
              <a:t>75</a:t>
            </a:r>
            <a:r>
              <a:rPr lang="en-US" b="1" dirty="0"/>
              <a:t> hours </a:t>
            </a:r>
            <a:r>
              <a:rPr lang="en-US" b="1" dirty="0" smtClean="0"/>
              <a:t>  </a:t>
            </a:r>
          </a:p>
          <a:p>
            <a:pPr lvl="0"/>
            <a:r>
              <a:rPr lang="en-US" b="1" dirty="0" smtClean="0"/>
              <a:t>Florida </a:t>
            </a:r>
            <a:r>
              <a:rPr lang="en-US" b="1" dirty="0"/>
              <a:t>Vocational Gold Seal Scholars Award    -    </a:t>
            </a:r>
            <a:r>
              <a:rPr lang="en-US" b="1" dirty="0">
                <a:solidFill>
                  <a:srgbClr val="FF0000"/>
                </a:solidFill>
              </a:rPr>
              <a:t>30 </a:t>
            </a:r>
            <a:r>
              <a:rPr lang="en-US" b="1" dirty="0" smtClean="0"/>
              <a:t>hours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Florida Gold Seal Cape Scholars Award              -    </a:t>
            </a:r>
            <a:r>
              <a:rPr lang="en-US" b="1" dirty="0" smtClean="0">
                <a:solidFill>
                  <a:srgbClr val="FF0000"/>
                </a:solidFill>
              </a:rPr>
              <a:t>30</a:t>
            </a:r>
            <a:r>
              <a:rPr lang="en-US" b="1" dirty="0" smtClean="0"/>
              <a:t> hours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Paying for </a:t>
            </a:r>
            <a:r>
              <a:rPr lang="en-US" b="1" dirty="0" smtClean="0"/>
              <a:t>College</a:t>
            </a:r>
            <a:br>
              <a:rPr lang="en-US" b="1" dirty="0" smtClean="0"/>
            </a:br>
            <a:r>
              <a:rPr lang="en-US" sz="3600" b="1" dirty="0" smtClean="0"/>
              <a:t>Changes to the Bright Futures Scholarships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3400" y="381000"/>
            <a:ext cx="620829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33400" y="2133600"/>
            <a:ext cx="7848600" cy="452431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smtClean="0">
                <a:solidFill>
                  <a:srgbClr val="FF0000"/>
                </a:solidFill>
              </a:rPr>
              <a:t>ALL STUDENTS MUST NOW COMPLETE 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A FLORIDA FINANCIAL AID FORM </a:t>
            </a:r>
          </a:p>
          <a:p>
            <a:pPr lvl="0"/>
            <a:endParaRPr lang="en-US" sz="2400" b="1" dirty="0">
              <a:solidFill>
                <a:srgbClr val="FF0000"/>
              </a:solidFill>
            </a:endParaRPr>
          </a:p>
          <a:p>
            <a:pPr lvl="0"/>
            <a:r>
              <a:rPr lang="en-US" b="1" dirty="0" smtClean="0"/>
              <a:t>All students must apply for a Bright Futures Scholarship during their senior year </a:t>
            </a:r>
            <a:r>
              <a:rPr lang="en-US" b="1" u="sng" dirty="0" smtClean="0">
                <a:solidFill>
                  <a:srgbClr val="FF0000"/>
                </a:solidFill>
              </a:rPr>
              <a:t>PRIOR TO GRADUATION </a:t>
            </a:r>
            <a:r>
              <a:rPr lang="en-US" b="1" dirty="0" smtClean="0"/>
              <a:t>by completing a </a:t>
            </a:r>
            <a:r>
              <a:rPr lang="en-US" b="1" u="sng" dirty="0" smtClean="0">
                <a:solidFill>
                  <a:srgbClr val="FF0000"/>
                </a:solidFill>
              </a:rPr>
              <a:t>Florida Financial Aid Form online </a:t>
            </a:r>
            <a:r>
              <a:rPr lang="en-US" b="1" dirty="0" smtClean="0">
                <a:solidFill>
                  <a:srgbClr val="FF0000"/>
                </a:solidFill>
              </a:rPr>
              <a:t>.  </a:t>
            </a:r>
          </a:p>
          <a:p>
            <a:pPr lvl="0"/>
            <a:endParaRPr lang="en-US" b="1" dirty="0" smtClean="0">
              <a:solidFill>
                <a:srgbClr val="FF0000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b="1" dirty="0" smtClean="0"/>
              <a:t>Failure to do so results in students forfeiting Bright Futures Scholarship opportunities.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b="1" dirty="0" smtClean="0"/>
              <a:t>Funding available for up to 5 years following graduation.  (Exceptions made for students entering military or doing full time religious or service work.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b="1" dirty="0" smtClean="0"/>
              <a:t>If not used initially the scholarship may be reinstated within 2 years.</a:t>
            </a:r>
            <a:br>
              <a:rPr lang="en-US" b="1" dirty="0" smtClean="0"/>
            </a:br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US" b="1" dirty="0" smtClean="0"/>
              <a:t>NOTE: Bright Futures Scholarships requirements are subject to change at the discretion of the Florida Legislature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85800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Paying for </a:t>
            </a:r>
            <a:r>
              <a:rPr lang="en-US" b="1" dirty="0" smtClean="0"/>
              <a:t>College</a:t>
            </a:r>
            <a:br>
              <a:rPr lang="en-US" b="1" dirty="0" smtClean="0"/>
            </a:br>
            <a:r>
              <a:rPr lang="en-US" sz="5300" b="1" dirty="0" smtClean="0"/>
              <a:t>Federal </a:t>
            </a:r>
            <a:r>
              <a:rPr lang="en-US" sz="5300" b="1" dirty="0"/>
              <a:t>Student Aid</a:t>
            </a:r>
            <a:br>
              <a:rPr lang="en-US" sz="5300" b="1" dirty="0"/>
            </a:br>
            <a:r>
              <a:rPr lang="en-US" sz="22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https://</a:t>
            </a:r>
            <a:r>
              <a:rPr lang="en-US" sz="22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studentaid.ed.gov/</a:t>
            </a:r>
            <a:r>
              <a:rPr lang="en-US" sz="5300" b="1" dirty="0"/>
              <a:t/>
            </a:r>
            <a:br>
              <a:rPr lang="en-US" sz="5300" b="1" dirty="0"/>
            </a:br>
            <a:endParaRPr lang="en-US" sz="5300" dirty="0"/>
          </a:p>
        </p:txBody>
      </p:sp>
      <p:sp>
        <p:nvSpPr>
          <p:cNvPr id="5" name="TextBox 4"/>
          <p:cNvSpPr txBox="1"/>
          <p:nvPr/>
        </p:nvSpPr>
        <p:spPr>
          <a:xfrm>
            <a:off x="3276600" y="1832550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00B050"/>
                </a:solidFill>
              </a:rPr>
              <a:t>FAFSA</a:t>
            </a:r>
            <a:endParaRPr lang="en-US" sz="5400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7800" y="3276600"/>
            <a:ext cx="6629400" cy="2895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295400" y="2755880"/>
            <a:ext cx="66294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Federal student aid includes:</a:t>
            </a:r>
          </a:p>
          <a:p>
            <a:r>
              <a:rPr lang="en-US" dirty="0">
                <a:hlinkClick r:id="rId2"/>
              </a:rPr>
              <a:t>Grants</a:t>
            </a:r>
            <a:r>
              <a:rPr lang="en-US" dirty="0"/>
              <a:t>—financial aid that doesn’t have to be repaid (unless, for example, you withdraw from school and owe a refund)</a:t>
            </a:r>
          </a:p>
          <a:p>
            <a:r>
              <a:rPr lang="en-US" dirty="0">
                <a:hlinkClick r:id="rId3"/>
              </a:rPr>
              <a:t>Loans</a:t>
            </a:r>
            <a:r>
              <a:rPr lang="en-US" dirty="0"/>
              <a:t>— borrowed money for college or career school; you must repay your loans, with interest</a:t>
            </a:r>
          </a:p>
          <a:p>
            <a:r>
              <a:rPr lang="en-US" dirty="0">
                <a:hlinkClick r:id="rId4"/>
              </a:rPr>
              <a:t>Work-Study</a:t>
            </a:r>
            <a:r>
              <a:rPr lang="en-US" dirty="0"/>
              <a:t>—a work program through which you earn money to help you pay for school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</a:t>
            </a:r>
            <a:r>
              <a:rPr lang="en-US" i="1" dirty="0">
                <a:hlinkClick r:id="rId5"/>
              </a:rPr>
              <a:t>FAFSA4caster</a:t>
            </a:r>
            <a:r>
              <a:rPr lang="en-US" dirty="0"/>
              <a:t> to get an estimate of how much aid you might receive from the U.S. Department of Education.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Apply for federal student aid using the </a:t>
            </a:r>
            <a:r>
              <a:rPr lang="en-US" i="1" dirty="0">
                <a:hlinkClick r:id="rId6"/>
              </a:rPr>
              <a:t>Free Application for Federal Student Aid</a:t>
            </a:r>
            <a:r>
              <a:rPr lang="en-US" dirty="0">
                <a:hlinkClick r:id="rId6"/>
              </a:rPr>
              <a:t> (FAFSA</a:t>
            </a:r>
            <a:r>
              <a:rPr lang="en-US" baseline="30000" dirty="0">
                <a:hlinkClick r:id="rId6"/>
              </a:rPr>
              <a:t>®</a:t>
            </a:r>
            <a:r>
              <a:rPr lang="en-US" dirty="0">
                <a:hlinkClick r:id="rId6"/>
              </a:rPr>
              <a:t>)</a:t>
            </a:r>
            <a:r>
              <a:rPr lang="en-US" dirty="0"/>
              <a:t>. And remember, the first F in “FAFSA” stands for “free”—</a:t>
            </a:r>
            <a:r>
              <a:rPr lang="en-US" dirty="0">
                <a:hlinkClick r:id="rId7"/>
              </a:rPr>
              <a:t>you shouldn’t pay to fill out the FAFSA</a:t>
            </a:r>
            <a:r>
              <a:rPr lang="en-US" dirty="0"/>
              <a:t>! 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0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-1221" t="15859"/>
          <a:stretch/>
        </p:blipFill>
        <p:spPr>
          <a:xfrm>
            <a:off x="304800" y="1066800"/>
            <a:ext cx="8423254" cy="57704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9600" y="72887"/>
            <a:ext cx="8118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Graduation Requirements for Students Entering High School in 2016-17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43283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Paying for </a:t>
            </a:r>
            <a:r>
              <a:rPr lang="en-US" b="1" dirty="0" smtClean="0"/>
              <a:t>College</a:t>
            </a:r>
            <a:br>
              <a:rPr lang="en-US" b="1" dirty="0" smtClean="0"/>
            </a:br>
            <a:r>
              <a:rPr lang="en-US" sz="3600" b="1" dirty="0" smtClean="0">
                <a:solidFill>
                  <a:srgbClr val="FF0000"/>
                </a:solidFill>
              </a:rPr>
              <a:t>Local Scholarships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0400" y="228600"/>
            <a:ext cx="1001829" cy="12296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33400" y="1502688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2362200"/>
            <a:ext cx="8153400" cy="360098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Santa Fe College Scholarships – January of Senior Year</a:t>
            </a:r>
          </a:p>
          <a:p>
            <a:r>
              <a:rPr lang="en-US" b="1" dirty="0">
                <a:hlinkClick r:id="rId3"/>
              </a:rPr>
              <a:t>http://www.sfcollege.edu/development/index.php?section=</a:t>
            </a:r>
            <a:r>
              <a:rPr lang="en-US" b="1" dirty="0" smtClean="0">
                <a:hlinkClick r:id="rId3"/>
              </a:rPr>
              <a:t>scholarships</a:t>
            </a:r>
            <a:r>
              <a:rPr lang="en-US" b="1" dirty="0" smtClean="0"/>
              <a:t> </a:t>
            </a:r>
            <a:br>
              <a:rPr lang="en-US" b="1" dirty="0" smtClean="0"/>
            </a:br>
            <a:r>
              <a:rPr lang="en-US" dirty="0" smtClean="0"/>
              <a:t>(352) 395-5000</a:t>
            </a:r>
          </a:p>
          <a:p>
            <a:endParaRPr lang="en-US" dirty="0"/>
          </a:p>
          <a:p>
            <a:r>
              <a:rPr lang="en-US" sz="2400" b="1" dirty="0" smtClean="0"/>
              <a:t>Education Foundation of Alachua County Scholarships – January of Senior Year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>
                <a:hlinkClick r:id="rId4"/>
              </a:rPr>
              <a:t>http://</a:t>
            </a:r>
            <a:r>
              <a:rPr lang="en-US" b="1" dirty="0" smtClean="0">
                <a:hlinkClick r:id="rId4"/>
              </a:rPr>
              <a:t>acpsf.org</a:t>
            </a:r>
            <a:r>
              <a:rPr lang="en-US" b="1" dirty="0" smtClean="0"/>
              <a:t> </a:t>
            </a:r>
          </a:p>
          <a:p>
            <a:r>
              <a:rPr lang="en-US" b="1" dirty="0" smtClean="0"/>
              <a:t> </a:t>
            </a:r>
            <a:r>
              <a:rPr lang="en-US" dirty="0" smtClean="0"/>
              <a:t>(352) 955-7003</a:t>
            </a:r>
          </a:p>
          <a:p>
            <a:endParaRPr lang="en-US" sz="2400" b="1" dirty="0"/>
          </a:p>
          <a:p>
            <a:r>
              <a:rPr lang="en-US" sz="2400" b="1" dirty="0" smtClean="0"/>
              <a:t>Search online – Scholarships available for everything!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94313"/>
          </a:xfrm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Alachua County</a:t>
            </a:r>
            <a:br>
              <a:rPr lang="en-US" sz="3600" b="1" dirty="0" smtClean="0"/>
            </a:br>
            <a:r>
              <a:rPr lang="en-US" sz="3600" b="1" dirty="0" smtClean="0"/>
              <a:t>Education </a:t>
            </a:r>
            <a:r>
              <a:rPr lang="en-US" sz="3600" b="1" dirty="0"/>
              <a:t>and Career Planning </a:t>
            </a:r>
            <a:r>
              <a:rPr lang="en-US" sz="3600" b="1" dirty="0" smtClean="0"/>
              <a:t>Unit  </a:t>
            </a:r>
            <a:br>
              <a:rPr lang="en-US" sz="3600" b="1" dirty="0" smtClean="0"/>
            </a:br>
            <a:r>
              <a:rPr lang="en-US" sz="2700" b="1" dirty="0" smtClean="0"/>
              <a:t>GRADE 8 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4989" y="1839236"/>
            <a:ext cx="7614022" cy="4708981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/>
              <a:t> </a:t>
            </a:r>
            <a:r>
              <a:rPr lang="en-US" sz="2000" b="1" dirty="0" smtClean="0"/>
              <a:t> Academic and Career Academy Programs </a:t>
            </a:r>
            <a:endParaRPr lang="en-US" sz="2000" b="1" dirty="0"/>
          </a:p>
          <a:p>
            <a:endParaRPr lang="en-US" sz="2000" b="1" dirty="0" smtClean="0"/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 Parent Information Nights</a:t>
            </a:r>
            <a:br>
              <a:rPr lang="en-US" sz="2000" b="1" dirty="0" smtClean="0"/>
            </a:br>
            <a:endParaRPr lang="en-US" sz="2000" b="1" dirty="0" smtClean="0"/>
          </a:p>
          <a:p>
            <a:pPr>
              <a:buFont typeface="Arial" pitchFamily="34" charset="0"/>
              <a:buChar char="•"/>
            </a:pPr>
            <a:r>
              <a:rPr lang="en-US" sz="2000" b="1" dirty="0"/>
              <a:t> 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Kuder</a:t>
            </a:r>
            <a:r>
              <a:rPr lang="en-US" sz="2000" b="1" dirty="0" smtClean="0"/>
              <a:t> Navigator: </a:t>
            </a:r>
            <a:r>
              <a:rPr lang="en-US" sz="2000" dirty="0" smtClean="0"/>
              <a:t>Career Interest Inventory</a:t>
            </a:r>
            <a:br>
              <a:rPr lang="en-US" sz="2000" dirty="0" smtClean="0"/>
            </a:br>
            <a:r>
              <a:rPr lang="en-US" sz="2000" dirty="0" smtClean="0"/>
              <a:t>                                   High Demand, High Wage Careers </a:t>
            </a:r>
            <a:br>
              <a:rPr lang="en-US" sz="2000" dirty="0" smtClean="0"/>
            </a:br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</a:t>
            </a:r>
            <a:r>
              <a:rPr lang="en-US" sz="2000" b="1" dirty="0" smtClean="0"/>
              <a:t> Florida Virtual Campus : </a:t>
            </a:r>
            <a:r>
              <a:rPr lang="en-US" sz="2000" dirty="0" smtClean="0"/>
              <a:t>High School &amp; College Planning</a:t>
            </a:r>
            <a:br>
              <a:rPr lang="en-US" sz="2000" dirty="0" smtClean="0"/>
            </a:br>
            <a:r>
              <a:rPr lang="en-US" sz="2000" dirty="0" smtClean="0"/>
              <a:t>                                                 College Admission Applications</a:t>
            </a:r>
            <a:br>
              <a:rPr lang="en-US" sz="2000" dirty="0" smtClean="0"/>
            </a:br>
            <a:r>
              <a:rPr lang="en-US" sz="2000" dirty="0" smtClean="0"/>
              <a:t>                                                 Bright Futures Scholarships</a:t>
            </a:r>
            <a:br>
              <a:rPr lang="en-US" sz="2000" dirty="0" smtClean="0"/>
            </a:br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</a:t>
            </a:r>
            <a:r>
              <a:rPr lang="en-US" sz="2000" b="1" dirty="0" smtClean="0"/>
              <a:t>Plan for the Future: </a:t>
            </a:r>
            <a:r>
              <a:rPr lang="en-US" sz="2000" dirty="0" smtClean="0"/>
              <a:t>High School Planning Guide</a:t>
            </a:r>
            <a:br>
              <a:rPr lang="en-US" sz="2000" dirty="0" smtClean="0"/>
            </a:br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/>
              <a:t> </a:t>
            </a:r>
            <a:r>
              <a:rPr lang="en-US" sz="2000" b="1" dirty="0" smtClean="0"/>
              <a:t>High School Registration and Four Year High School Planning 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16297" y="1066800"/>
            <a:ext cx="629332" cy="7724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Arial"/>
                <a:cs typeface="Arial"/>
              </a:rPr>
              <a:t>Plan for the Future: </a:t>
            </a:r>
            <a:br>
              <a:rPr lang="en-US" b="1" dirty="0" smtClean="0">
                <a:latin typeface="Arial"/>
                <a:cs typeface="Arial"/>
              </a:rPr>
            </a:br>
            <a:r>
              <a:rPr lang="en-US" b="1" dirty="0" smtClean="0">
                <a:latin typeface="Arial"/>
                <a:cs typeface="Arial"/>
              </a:rPr>
              <a:t>High School Planning Guide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676400"/>
            <a:ext cx="4754377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5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470025"/>
          </a:xfrm>
          <a:ln>
            <a:solidFill>
              <a:schemeClr val="tx1"/>
            </a:solidFill>
            <a:prstDash val="dash"/>
          </a:ln>
        </p:spPr>
        <p:txBody>
          <a:bodyPr/>
          <a:lstStyle/>
          <a:p>
            <a:r>
              <a:rPr lang="en-US" dirty="0" smtClean="0"/>
              <a:t>	QUESTIONS????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2667000"/>
            <a:ext cx="7772400" cy="14478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Jennifer Taylor, Supervisor of Student Services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352-955-7671 X1604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taylorjp@gm.sbac.edu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1400" y="685800"/>
            <a:ext cx="629332" cy="7724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5556" r="480"/>
          <a:stretch/>
        </p:blipFill>
        <p:spPr>
          <a:xfrm>
            <a:off x="177801" y="1066800"/>
            <a:ext cx="8737600" cy="5791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313" y="-23191"/>
            <a:ext cx="8120576" cy="15180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34200" y="5902515"/>
            <a:ext cx="1371600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sz="12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6042342"/>
            <a:ext cx="1371719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23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457200"/>
            <a:ext cx="7924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Online Course </a:t>
            </a:r>
            <a:r>
              <a:rPr lang="en-US" sz="4000" b="1" dirty="0" smtClean="0"/>
              <a:t>Requirement</a:t>
            </a:r>
          </a:p>
          <a:p>
            <a:pPr algn="ctr"/>
            <a:r>
              <a:rPr lang="en-US" sz="4000" b="1" dirty="0"/>
              <a:t>f</a:t>
            </a:r>
            <a:r>
              <a:rPr lang="en-US" sz="4000" b="1" dirty="0" smtClean="0"/>
              <a:t>or a Standard Diploma</a:t>
            </a:r>
            <a:endParaRPr lang="en-US" sz="4000" b="1" dirty="0"/>
          </a:p>
        </p:txBody>
      </p:sp>
      <p:pic>
        <p:nvPicPr>
          <p:cNvPr id="1026" name="Picture 2" descr="C:\Program Files (x86)\Microsoft Office\MEDIA\CAGCAT10\j0195384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059" y="1815275"/>
            <a:ext cx="1795882" cy="183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" y="3934123"/>
            <a:ext cx="85344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1 online course is required as part of the 24 credit requirement – may include driver’s education.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Students may also earn the online credit through participation in a career/technical course in which they earn an industry certification that meets this standard.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Note: Students graduating with an AICE, IB or 18 credit ACCEL diploma are exempt from the online course requirement.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87080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World (Foreign) Language Requirement 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for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4 Year College Admission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3581400"/>
            <a:ext cx="8534400" cy="3046988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en-US" sz="2400" b="1" dirty="0" smtClean="0"/>
              <a:t>  Students must complete </a:t>
            </a:r>
            <a:r>
              <a:rPr lang="en-US" sz="2400" b="1" dirty="0" smtClean="0">
                <a:solidFill>
                  <a:srgbClr val="FF0000"/>
                </a:solidFill>
              </a:rPr>
              <a:t>2 course credits </a:t>
            </a:r>
            <a:r>
              <a:rPr lang="en-US" sz="2400" b="1" dirty="0" smtClean="0"/>
              <a:t>in the </a:t>
            </a:r>
            <a:r>
              <a:rPr lang="en-US" sz="2400" b="1" u="sng" dirty="0" smtClean="0">
                <a:solidFill>
                  <a:srgbClr val="FF0000"/>
                </a:solidFill>
              </a:rPr>
              <a:t>SAME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    </a:t>
            </a:r>
            <a:r>
              <a:rPr lang="en-US" sz="2400" b="1" u="sng" dirty="0" smtClean="0">
                <a:solidFill>
                  <a:srgbClr val="FF0000"/>
                </a:solidFill>
              </a:rPr>
              <a:t>World</a:t>
            </a:r>
            <a:r>
              <a:rPr lang="en-US" sz="2400" b="1" dirty="0" smtClean="0">
                <a:solidFill>
                  <a:srgbClr val="FF0000"/>
                </a:solidFill>
              </a:rPr>
              <a:t> (</a:t>
            </a:r>
            <a:r>
              <a:rPr lang="en-US" sz="2400" b="1" u="sng" dirty="0" smtClean="0">
                <a:solidFill>
                  <a:srgbClr val="FF0000"/>
                </a:solidFill>
              </a:rPr>
              <a:t>Foreign</a:t>
            </a:r>
            <a:r>
              <a:rPr lang="en-US" sz="2400" b="1" dirty="0" smtClean="0">
                <a:solidFill>
                  <a:srgbClr val="FF0000"/>
                </a:solidFill>
              </a:rPr>
              <a:t>) </a:t>
            </a:r>
            <a:r>
              <a:rPr lang="en-US" sz="2400" b="1" u="sng" dirty="0" smtClean="0">
                <a:solidFill>
                  <a:srgbClr val="FF0000"/>
                </a:solidFill>
              </a:rPr>
              <a:t>Language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/>
              <a:t>during high school to meet the</a:t>
            </a:r>
            <a:br>
              <a:rPr lang="en-US" sz="2400" b="1" dirty="0" smtClean="0"/>
            </a:br>
            <a:r>
              <a:rPr lang="en-US" sz="2400" b="1" dirty="0" smtClean="0"/>
              <a:t>    admission requirement for a 4 year college or university</a:t>
            </a:r>
            <a:br>
              <a:rPr lang="en-US" sz="2400" b="1" dirty="0" smtClean="0"/>
            </a:br>
            <a:endParaRPr lang="en-US" sz="2400" b="1" dirty="0" smtClean="0"/>
          </a:p>
          <a:p>
            <a:pPr lvl="0">
              <a:buFont typeface="Arial" pitchFamily="34" charset="0"/>
              <a:buChar char="•"/>
            </a:pPr>
            <a:r>
              <a:rPr lang="en-US" sz="2400" b="1" dirty="0"/>
              <a:t> </a:t>
            </a:r>
            <a:r>
              <a:rPr lang="en-US" sz="2400" b="1" dirty="0" smtClean="0"/>
              <a:t> High school athletes should know that </a:t>
            </a:r>
            <a:r>
              <a:rPr lang="en-US" sz="2400" b="1" dirty="0">
                <a:solidFill>
                  <a:srgbClr val="FF0000"/>
                </a:solidFill>
              </a:rPr>
              <a:t>2 course credits </a:t>
            </a:r>
            <a:r>
              <a:rPr lang="en-US" sz="2400" b="1" dirty="0"/>
              <a:t>in </a:t>
            </a:r>
            <a:r>
              <a:rPr lang="en-US" sz="2400" b="1" dirty="0" smtClean="0"/>
              <a:t>the</a:t>
            </a:r>
            <a:br>
              <a:rPr lang="en-US" sz="2400" b="1" dirty="0" smtClean="0"/>
            </a:br>
            <a:r>
              <a:rPr lang="en-US" sz="2400" b="1" dirty="0" smtClean="0"/>
              <a:t>   </a:t>
            </a:r>
            <a:r>
              <a:rPr lang="en-US" sz="2400" b="1" u="sng" dirty="0" smtClean="0">
                <a:solidFill>
                  <a:srgbClr val="FF0000"/>
                </a:solidFill>
              </a:rPr>
              <a:t>SAME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u="sng" dirty="0" smtClean="0">
                <a:solidFill>
                  <a:srgbClr val="FF0000"/>
                </a:solidFill>
              </a:rPr>
              <a:t>World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(</a:t>
            </a:r>
            <a:r>
              <a:rPr lang="en-US" sz="2400" b="1" u="sng" dirty="0">
                <a:solidFill>
                  <a:srgbClr val="FF0000"/>
                </a:solidFill>
              </a:rPr>
              <a:t>Foreign</a:t>
            </a:r>
            <a:r>
              <a:rPr lang="en-US" sz="2400" b="1" dirty="0">
                <a:solidFill>
                  <a:srgbClr val="FF0000"/>
                </a:solidFill>
              </a:rPr>
              <a:t>) </a:t>
            </a:r>
            <a:r>
              <a:rPr lang="en-US" sz="2400" b="1" u="sng" dirty="0">
                <a:solidFill>
                  <a:srgbClr val="FF0000"/>
                </a:solidFill>
              </a:rPr>
              <a:t>Language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/>
              <a:t>during high </a:t>
            </a:r>
            <a:r>
              <a:rPr lang="en-US" sz="2400" b="1" dirty="0" smtClean="0"/>
              <a:t>school are required</a:t>
            </a:r>
            <a:br>
              <a:rPr lang="en-US" sz="2400" b="1" dirty="0" smtClean="0"/>
            </a:br>
            <a:r>
              <a:rPr lang="en-US" sz="2400" b="1" dirty="0" smtClean="0"/>
              <a:t>   to meet </a:t>
            </a:r>
            <a:r>
              <a:rPr lang="en-US" sz="2400" b="1" dirty="0" smtClean="0">
                <a:solidFill>
                  <a:srgbClr val="FF0000"/>
                </a:solidFill>
              </a:rPr>
              <a:t>NCAA requirements </a:t>
            </a:r>
            <a:r>
              <a:rPr lang="en-US" sz="2400" b="1" dirty="0" smtClean="0"/>
              <a:t>to participate in college athletic</a:t>
            </a:r>
            <a:br>
              <a:rPr lang="en-US" sz="2400" b="1" dirty="0" smtClean="0"/>
            </a:br>
            <a:r>
              <a:rPr lang="en-US" sz="2400" b="1" dirty="0" smtClean="0"/>
              <a:t>   programs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11782" y="1752600"/>
            <a:ext cx="1179576" cy="144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958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High School Graduation Requirements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b="1" dirty="0" smtClean="0">
                <a:solidFill>
                  <a:srgbClr val="FF0000"/>
                </a:solidFill>
              </a:rPr>
              <a:t>Diploma Designations</a:t>
            </a:r>
            <a:endParaRPr lang="en-US" sz="3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Scholar Designation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4545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/>
              <a:t>In addition to meeting the standard high school  diploma requirements:</a:t>
            </a:r>
          </a:p>
          <a:p>
            <a:r>
              <a:rPr lang="en-US" sz="1600" dirty="0" smtClean="0"/>
              <a:t>Pass the geometry EOC</a:t>
            </a:r>
          </a:p>
          <a:p>
            <a:r>
              <a:rPr lang="en-US" sz="1600" dirty="0" smtClean="0"/>
              <a:t>Earn one credit in statistics or an equally rigorous mathematics course</a:t>
            </a:r>
          </a:p>
          <a:p>
            <a:r>
              <a:rPr lang="en-US" sz="1600" dirty="0" smtClean="0"/>
              <a:t>Pass the Biology 1 EOC</a:t>
            </a:r>
          </a:p>
          <a:p>
            <a:r>
              <a:rPr lang="en-US" sz="1600" dirty="0" smtClean="0"/>
              <a:t>Earn one credit in chemistry or physics</a:t>
            </a:r>
          </a:p>
          <a:p>
            <a:r>
              <a:rPr lang="en-US" sz="1600" dirty="0" smtClean="0"/>
              <a:t>Earn one credit in a course equally rigorous to chemistry or physics</a:t>
            </a:r>
          </a:p>
          <a:p>
            <a:r>
              <a:rPr lang="en-US" sz="1600" dirty="0" smtClean="0"/>
              <a:t>Pass the U.S. History EOC</a:t>
            </a:r>
          </a:p>
          <a:p>
            <a:r>
              <a:rPr lang="en-US" sz="1600" dirty="0" smtClean="0"/>
              <a:t>Earn two credits in the same world language</a:t>
            </a:r>
          </a:p>
          <a:p>
            <a:r>
              <a:rPr lang="en-US" sz="1600" dirty="0" smtClean="0"/>
              <a:t>Earn at least one credit in AP, IB, AICE, or a dual enrollment course</a:t>
            </a:r>
            <a:endParaRPr lang="en-US" sz="1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524000"/>
            <a:ext cx="4041775" cy="639762"/>
          </a:xfrm>
          <a:solidFill>
            <a:schemeClr val="accent1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Merit Designation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45452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marL="0" lvl="0" indent="0">
              <a:buNone/>
            </a:pPr>
            <a:r>
              <a:rPr lang="en-US" sz="2000" b="1" dirty="0">
                <a:solidFill>
                  <a:prstClr val="black"/>
                </a:solidFill>
              </a:rPr>
              <a:t>In addition to meeting the standard high school  diploma requirements</a:t>
            </a:r>
            <a:r>
              <a:rPr lang="en-US" sz="2000" b="1" dirty="0" smtClean="0">
                <a:solidFill>
                  <a:prstClr val="black"/>
                </a:solidFill>
              </a:rPr>
              <a:t>:</a:t>
            </a:r>
          </a:p>
          <a:p>
            <a:r>
              <a:rPr lang="en-US" sz="1600" dirty="0" smtClean="0">
                <a:solidFill>
                  <a:prstClr val="black"/>
                </a:solidFill>
              </a:rPr>
              <a:t>Attain one or more industry certifications from the list established. ( per 1003.492 F.s)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909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9144000" cy="616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76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10702</TotalTime>
  <Words>1127</Words>
  <Application>Microsoft Office PowerPoint</Application>
  <PresentationFormat>On-screen Show (4:3)</PresentationFormat>
  <Paragraphs>209</Paragraphs>
  <Slides>43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Calibri</vt:lpstr>
      <vt:lpstr>Wingdings</vt:lpstr>
      <vt:lpstr>Office Theme</vt:lpstr>
      <vt:lpstr>High school planning</vt:lpstr>
      <vt:lpstr>All Students Must Now Graduate From High School COLLEGE READY</vt:lpstr>
      <vt:lpstr>High School Graduation  Requirements for a Standard Diploma</vt:lpstr>
      <vt:lpstr>PowerPoint Presentation</vt:lpstr>
      <vt:lpstr>PowerPoint Presentation</vt:lpstr>
      <vt:lpstr>PowerPoint Presentation</vt:lpstr>
      <vt:lpstr>World (Foreign) Language Requirement for 4 Year College Admission</vt:lpstr>
      <vt:lpstr>High School Graduation Requirements Diploma Designations</vt:lpstr>
      <vt:lpstr>PowerPoint Presentation</vt:lpstr>
      <vt:lpstr>PowerPoint Presentation</vt:lpstr>
      <vt:lpstr>Testing Requirements  for Graduation</vt:lpstr>
      <vt:lpstr>Important Parent Information </vt:lpstr>
      <vt:lpstr>Be ready for Change!</vt:lpstr>
      <vt:lpstr>Earning  Academic College Credit  During High School</vt:lpstr>
      <vt:lpstr>PowerPoint Presentation</vt:lpstr>
      <vt:lpstr>PowerPoint Presentation</vt:lpstr>
      <vt:lpstr>PowerPoint Presentation</vt:lpstr>
      <vt:lpstr>Earning  Technical College Credit During High School</vt:lpstr>
      <vt:lpstr>What Makes Alachua County’s Career Academies  Unique?</vt:lpstr>
      <vt:lpstr>Institute of Culinary Arts   Eastside High School </vt:lpstr>
      <vt:lpstr>Academy of Automotive Technology Professional Academies Magnet</vt:lpstr>
      <vt:lpstr>Fire &amp; Emergency Medical Services Professional Academies Magnet</vt:lpstr>
      <vt:lpstr>Institute of Graphic Arts and Design Professional Academies Magnet</vt:lpstr>
      <vt:lpstr>PowerPoint Presentation</vt:lpstr>
      <vt:lpstr>Academy of Robotics and Engineering Professional Academies Magnet</vt:lpstr>
      <vt:lpstr>Academy of Health Professions Gainesville High School</vt:lpstr>
      <vt:lpstr>Academy of Future Teachers Gainesville High School</vt:lpstr>
      <vt:lpstr> Academy of Entrepreneurship Buchholz High School </vt:lpstr>
      <vt:lpstr> Academy of Finance Buchholz High School Branch of the Florida Credit Union </vt:lpstr>
      <vt:lpstr>PowerPoint Presentation</vt:lpstr>
      <vt:lpstr>PowerPoint Presentation</vt:lpstr>
      <vt:lpstr>PowerPoint Presentation</vt:lpstr>
      <vt:lpstr>Career Academy Forum Nov. 14th  @ 6:30-8:00pm Come Learn About Career Academies from Program Directors &amp; Students</vt:lpstr>
      <vt:lpstr>Paying for College Earn College Credit In High School</vt:lpstr>
      <vt:lpstr>Paying for College Bright Futures Scholarships</vt:lpstr>
      <vt:lpstr>PowerPoint Presentation</vt:lpstr>
      <vt:lpstr>Paying for College Changes to the Bright Futures Scholarships</vt:lpstr>
      <vt:lpstr>Paying for College Changes to the Bright Futures Scholarships</vt:lpstr>
      <vt:lpstr>Paying for College Federal Student Aid https://studentaid.ed.gov/ </vt:lpstr>
      <vt:lpstr>Paying for College Local Scholarships</vt:lpstr>
      <vt:lpstr>Alachua County Education and Career Planning Unit   GRADE 8  </vt:lpstr>
      <vt:lpstr>Plan for the Future:  High School Planning Guide</vt:lpstr>
      <vt:lpstr> QUESTIONS????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school planning</dc:title>
  <dc:creator>goodmawj</dc:creator>
  <cp:lastModifiedBy>Jill Kanji</cp:lastModifiedBy>
  <cp:revision>386</cp:revision>
  <cp:lastPrinted>2017-10-19T17:26:13Z</cp:lastPrinted>
  <dcterms:created xsi:type="dcterms:W3CDTF">2011-10-18T17:27:17Z</dcterms:created>
  <dcterms:modified xsi:type="dcterms:W3CDTF">2018-06-20T14:42:08Z</dcterms:modified>
</cp:coreProperties>
</file>